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6" r:id="rId3"/>
    <p:sldId id="258" r:id="rId4"/>
    <p:sldId id="259" r:id="rId5"/>
    <p:sldId id="260" r:id="rId6"/>
    <p:sldId id="261" r:id="rId7"/>
    <p:sldId id="262" r:id="rId8"/>
    <p:sldId id="263" r:id="rId9"/>
    <p:sldId id="265" r:id="rId10"/>
    <p:sldId id="266" r:id="rId11"/>
    <p:sldId id="264"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88166" autoAdjust="0"/>
  </p:normalViewPr>
  <p:slideViewPr>
    <p:cSldViewPr snapToGrid="0">
      <p:cViewPr varScale="1">
        <p:scale>
          <a:sx n="56" d="100"/>
          <a:sy n="56" d="100"/>
        </p:scale>
        <p:origin x="106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F65A1A-35B9-497A-BCD3-C054C5AF224D}" type="datetimeFigureOut">
              <a:rPr lang="sv-SE" smtClean="0"/>
              <a:t>2025-09-12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22FAA-AE3E-4230-B2BE-885F03563598}" type="slidenum">
              <a:rPr lang="sv-SE" smtClean="0"/>
              <a:t>‹#›</a:t>
            </a:fld>
            <a:endParaRPr lang="sv-SE"/>
          </a:p>
        </p:txBody>
      </p:sp>
    </p:spTree>
    <p:extLst>
      <p:ext uri="{BB962C8B-B14F-4D97-AF65-F5344CB8AC3E}">
        <p14:creationId xmlns:p14="http://schemas.microsoft.com/office/powerpoint/2010/main" val="1643026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Öckerö kommun eller även kallat Norra skärgården.</a:t>
            </a:r>
            <a:endParaRPr lang="sv-SE" sz="1800" dirty="0">
              <a:effectLst/>
              <a:latin typeface="Times New Roman" panose="02020603050405020304" pitchFamily="18" charset="0"/>
              <a:ea typeface="Times New Roman" panose="02020603050405020304" pitchFamily="18" charset="0"/>
            </a:endParaRPr>
          </a:p>
          <a:p>
            <a:r>
              <a:rPr lang="sv-SE" sz="18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Vi har 10 öar varav vi är verksamma på 6 av dessa. </a:t>
            </a:r>
            <a:endParaRPr lang="sv-SE" sz="1800" dirty="0">
              <a:effectLst/>
              <a:latin typeface="Times New Roman" panose="02020603050405020304" pitchFamily="18" charset="0"/>
              <a:ea typeface="Times New Roman" panose="02020603050405020304" pitchFamily="18" charset="0"/>
            </a:endParaRPr>
          </a:p>
          <a:p>
            <a:r>
              <a:rPr lang="sv-SE" sz="18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endParaRPr lang="sv-SE" sz="1800" dirty="0">
              <a:effectLst/>
              <a:latin typeface="Times New Roman" panose="02020603050405020304" pitchFamily="18" charset="0"/>
              <a:ea typeface="Times New Roman" panose="02020603050405020304" pitchFamily="18" charset="0"/>
            </a:endParaRPr>
          </a:p>
          <a:p>
            <a:r>
              <a:rPr lang="sv-SE" sz="18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Alla orange prickar är tillagningskök skola/förskola, dom bruna är mottagningskök och den röda är vårt </a:t>
            </a:r>
            <a:r>
              <a:rPr lang="sv-SE" sz="1800" kern="120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äldreboendekök</a:t>
            </a:r>
            <a:r>
              <a:rPr lang="sv-SE" sz="18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endParaRPr lang="sv-SE" sz="1800" dirty="0">
              <a:effectLst/>
              <a:latin typeface="Times New Roman" panose="02020603050405020304" pitchFamily="18" charset="0"/>
              <a:ea typeface="Times New Roman" panose="02020603050405020304" pitchFamily="18" charset="0"/>
            </a:endParaRPr>
          </a:p>
          <a:p>
            <a:r>
              <a:rPr lang="sv-SE" sz="18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endParaRPr lang="sv-SE" sz="1800" dirty="0">
              <a:effectLst/>
              <a:latin typeface="Times New Roman" panose="02020603050405020304" pitchFamily="18" charset="0"/>
              <a:ea typeface="Times New Roman" panose="02020603050405020304" pitchFamily="18" charset="0"/>
            </a:endParaRPr>
          </a:p>
          <a:p>
            <a:r>
              <a:rPr lang="sv-SE" sz="18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Längst upp i norr har vi Rörö som är vårt allra minsta tillagningskök och totalt ätande där är 20 st. barn från förskola till 3:an. Kocken vi har där tror jag skullevara svår att ersätta eftersom han har en kombitjänst som inte så många </a:t>
            </a:r>
            <a:r>
              <a:rPr lang="sv-SE" sz="1800" kern="120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nadra</a:t>
            </a:r>
            <a:r>
              <a:rPr lang="sv-SE" sz="18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skulle vara intresserade av. För att kunna ge honom en 100-ig tjänst så har han själv gett förslaget så han är kock/lokalvårdare och fritidsledare som just nu täcker upp musiklektioner och fritids någon ett par eftermiddagar/v. </a:t>
            </a:r>
            <a:endParaRPr lang="sv-SE" sz="1800" dirty="0">
              <a:effectLst/>
              <a:latin typeface="Times New Roman" panose="02020603050405020304" pitchFamily="18" charset="0"/>
              <a:ea typeface="Times New Roman" panose="02020603050405020304" pitchFamily="18" charset="0"/>
            </a:endParaRPr>
          </a:p>
          <a:p>
            <a:r>
              <a:rPr lang="sv-SE" sz="18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Jag säger bara rätt man på rätt plats. </a:t>
            </a:r>
            <a:endParaRPr lang="sv-SE" sz="1800" dirty="0">
              <a:effectLst/>
              <a:latin typeface="Times New Roman" panose="02020603050405020304" pitchFamily="18" charset="0"/>
              <a:ea typeface="Times New Roman" panose="02020603050405020304" pitchFamily="18" charset="0"/>
            </a:endParaRPr>
          </a:p>
          <a:p>
            <a:r>
              <a:rPr lang="sv-SE" sz="18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endParaRPr lang="sv-SE" sz="1800" dirty="0">
              <a:effectLst/>
              <a:latin typeface="Times New Roman" panose="02020603050405020304" pitchFamily="18" charset="0"/>
              <a:ea typeface="Times New Roman" panose="02020603050405020304" pitchFamily="18" charset="0"/>
            </a:endParaRPr>
          </a:p>
          <a:p>
            <a:r>
              <a:rPr lang="sv-SE" sz="18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Sen kommer vi vidare till Hälsö som är vårt minsta mottagningskök med 16 barn. Gjordes om till ett mottagningskök för ett antal år sedan efter att vi försökt under ett par år att tillsätta tjänsten men inte fick någon kock till att vilja arbeta på en 75%ig kombitjänst. </a:t>
            </a:r>
            <a:endParaRPr lang="sv-SE" sz="1800" dirty="0">
              <a:effectLst/>
              <a:latin typeface="Times New Roman" panose="02020603050405020304" pitchFamily="18" charset="0"/>
              <a:ea typeface="Times New Roman" panose="02020603050405020304" pitchFamily="18" charset="0"/>
            </a:endParaRPr>
          </a:p>
          <a:p>
            <a:r>
              <a:rPr lang="sv-SE" sz="18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endParaRPr lang="sv-SE" sz="1800" dirty="0">
              <a:effectLst/>
              <a:latin typeface="Times New Roman" panose="02020603050405020304" pitchFamily="18" charset="0"/>
              <a:ea typeface="Times New Roman" panose="02020603050405020304" pitchFamily="18" charset="0"/>
            </a:endParaRPr>
          </a:p>
          <a:p>
            <a:r>
              <a:rPr lang="sv-SE" sz="18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På Öckerö har vi </a:t>
            </a:r>
            <a:r>
              <a:rPr lang="sv-SE" sz="1800" kern="120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Brattebergskolans</a:t>
            </a:r>
            <a:r>
              <a:rPr lang="sv-SE" sz="18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kök som vi sen denna terminen har fått ta över alla utskick som görs via vaktmästare. Det är kommunens största kök som på plats serverar ca. 650- 700 ätande till högstadiet och gymnasiet som ligger nere vid havet. Dom levererar ytterligare 400 portioner till mottagningskök. </a:t>
            </a:r>
            <a:endParaRPr lang="sv-SE" sz="1800" dirty="0">
              <a:effectLst/>
              <a:latin typeface="Times New Roman" panose="02020603050405020304" pitchFamily="18" charset="0"/>
              <a:ea typeface="Times New Roman" panose="02020603050405020304" pitchFamily="18" charset="0"/>
            </a:endParaRPr>
          </a:p>
          <a:p>
            <a:r>
              <a:rPr lang="sv-SE" sz="18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Kök- och skolrestaurang är en fristående byggnad intill högstadieskolan åk 4-9 men personalen där bemannar även förskolan som ligger placerad inne på skolan. Det innebär några vänder dit per dag och till lunch tar dom med sig ett värmeskåp med dagens lunch. </a:t>
            </a:r>
            <a:endParaRPr lang="sv-SE" sz="1800" dirty="0">
              <a:effectLst/>
              <a:latin typeface="Times New Roman" panose="02020603050405020304" pitchFamily="18" charset="0"/>
              <a:ea typeface="Times New Roman" panose="02020603050405020304" pitchFamily="18" charset="0"/>
            </a:endParaRPr>
          </a:p>
          <a:p>
            <a:r>
              <a:rPr lang="sv-SE" sz="18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endParaRPr lang="sv-SE" sz="1800" dirty="0">
              <a:effectLst/>
              <a:latin typeface="Times New Roman" panose="02020603050405020304" pitchFamily="18" charset="0"/>
              <a:ea typeface="Times New Roman" panose="02020603050405020304" pitchFamily="18" charset="0"/>
            </a:endParaRPr>
          </a:p>
          <a:p>
            <a:r>
              <a:rPr lang="sv-SE" sz="18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Allhuset en skola och förskola som ligger väldigt nära Bratteberg gör allt själva förutom komponenterna protein och sås som dom får levererade av Bratteberg, det är det enda köket som har den typen av leverans alla andra är serveringskök och får allt skickat till sig. </a:t>
            </a:r>
            <a:endParaRPr lang="sv-SE" sz="1800" dirty="0">
              <a:effectLst/>
              <a:latin typeface="Times New Roman" panose="02020603050405020304" pitchFamily="18" charset="0"/>
              <a:ea typeface="Times New Roman" panose="02020603050405020304" pitchFamily="18" charset="0"/>
            </a:endParaRPr>
          </a:p>
          <a:p>
            <a:r>
              <a:rPr lang="sv-SE" sz="18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På Bratteberg utgår också den största delen av den interncatering som vi tog på oss i början på förra året när vårt enda bageri gick i konkurs. Vi gjorde detta medvetet för att vi visste att barnantalet skulle sjunka och att vi på det sättet kunde bibehålla vår personal. </a:t>
            </a:r>
            <a:endParaRPr lang="sv-SE" sz="1800" dirty="0">
              <a:effectLst/>
              <a:latin typeface="Times New Roman" panose="02020603050405020304" pitchFamily="18" charset="0"/>
              <a:ea typeface="Times New Roman" panose="02020603050405020304" pitchFamily="18" charset="0"/>
            </a:endParaRPr>
          </a:p>
          <a:p>
            <a:r>
              <a:rPr lang="sv-SE" sz="18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På Öckerö har vi också vårt enda SÄBO kök Solhöjden den röda pricken. Vi har kämpat i många år för att bli hörda kring det faktum att köket är för litet och </a:t>
            </a:r>
            <a:r>
              <a:rPr lang="sv-SE" sz="1800" kern="120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gamalt</a:t>
            </a:r>
            <a:r>
              <a:rPr lang="sv-SE" sz="18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vilket vi under åren har fått hitta lösningar i andra kök för att kunna fortsätta leverera mat till alla. Glädjande nog är att i år just nu är vi i ett projekt med arkitekter som skissar på alternativ till ombyggnation alternativt byggnation på annan plast i huset vilket känns otroligt spännande. </a:t>
            </a:r>
            <a:endParaRPr lang="sv-SE" sz="1800" dirty="0">
              <a:effectLst/>
              <a:latin typeface="Times New Roman" panose="02020603050405020304" pitchFamily="18" charset="0"/>
              <a:ea typeface="Times New Roman" panose="02020603050405020304" pitchFamily="18" charset="0"/>
            </a:endParaRPr>
          </a:p>
          <a:p>
            <a:r>
              <a:rPr lang="sv-SE" sz="18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endParaRPr lang="sv-SE" sz="1800" dirty="0">
              <a:effectLst/>
              <a:latin typeface="Times New Roman" panose="02020603050405020304" pitchFamily="18" charset="0"/>
              <a:ea typeface="Times New Roman" panose="02020603050405020304" pitchFamily="18" charset="0"/>
            </a:endParaRPr>
          </a:p>
          <a:p>
            <a:r>
              <a:rPr lang="sv-SE" sz="18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Vi kommer ner till Hönö där vi har Bergagårdsköket som är ett av de kök som lättat på trycket för Solhöjden genom att leverera alla daglig Verksamhets luncher parallellt med skolans luncher. </a:t>
            </a:r>
            <a:endParaRPr lang="sv-SE" sz="1800" dirty="0">
              <a:effectLst/>
              <a:latin typeface="Times New Roman" panose="02020603050405020304" pitchFamily="18" charset="0"/>
              <a:ea typeface="Times New Roman" panose="02020603050405020304" pitchFamily="18" charset="0"/>
            </a:endParaRPr>
          </a:p>
          <a:p>
            <a:r>
              <a:rPr lang="sv-SE" sz="18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endParaRPr lang="sv-SE" sz="1800" dirty="0">
              <a:effectLst/>
              <a:latin typeface="Times New Roman" panose="02020603050405020304" pitchFamily="18" charset="0"/>
              <a:ea typeface="Times New Roman" panose="02020603050405020304" pitchFamily="18" charset="0"/>
            </a:endParaRPr>
          </a:p>
          <a:p>
            <a:r>
              <a:rPr lang="sv-SE" sz="18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Vi har även på Hönö Heden köket som är vårt andra </a:t>
            </a:r>
            <a:r>
              <a:rPr lang="sv-SE" sz="1800" kern="120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högstadie</a:t>
            </a:r>
            <a:r>
              <a:rPr lang="sv-SE" sz="18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kök åk 4-9 som på plats serverar ca 450 lunch/dag på och som lagar mat till den intilliggande förskolan med </a:t>
            </a:r>
            <a:r>
              <a:rPr lang="sv-SE" sz="1800" kern="120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samm</a:t>
            </a:r>
            <a:r>
              <a:rPr lang="sv-SE" sz="18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namn. </a:t>
            </a:r>
            <a:endParaRPr lang="sv-SE" sz="1800" dirty="0">
              <a:effectLst/>
              <a:latin typeface="Times New Roman" panose="02020603050405020304" pitchFamily="18" charset="0"/>
              <a:ea typeface="Times New Roman" panose="02020603050405020304" pitchFamily="18" charset="0"/>
            </a:endParaRPr>
          </a:p>
          <a:p>
            <a:r>
              <a:rPr lang="sv-SE" sz="18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Här är det måltidsbiträdet på förskolan som lämnar värmeskåp till </a:t>
            </a:r>
            <a:r>
              <a:rPr lang="sv-SE" sz="1800" kern="120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tilagningsköket</a:t>
            </a:r>
            <a:r>
              <a:rPr lang="sv-SE" sz="18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på morgonen, så får hon en liten frukost paus med dom i köket för att sedan hämta den fylld innan lunch. </a:t>
            </a:r>
            <a:endParaRPr lang="sv-SE" sz="1800" dirty="0">
              <a:effectLst/>
              <a:latin typeface="Times New Roman" panose="02020603050405020304" pitchFamily="18" charset="0"/>
              <a:ea typeface="Times New Roman" panose="02020603050405020304" pitchFamily="18" charset="0"/>
            </a:endParaRPr>
          </a:p>
          <a:p>
            <a:r>
              <a:rPr lang="sv-SE" sz="18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endParaRPr lang="sv-SE" sz="1800" dirty="0">
              <a:effectLst/>
              <a:latin typeface="Times New Roman" panose="02020603050405020304" pitchFamily="18" charset="0"/>
              <a:ea typeface="Times New Roman" panose="02020603050405020304" pitchFamily="18" charset="0"/>
            </a:endParaRPr>
          </a:p>
          <a:p>
            <a:r>
              <a:rPr lang="sv-SE" sz="18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Förskolan </a:t>
            </a:r>
            <a:r>
              <a:rPr lang="sv-SE" sz="1800" kern="120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Vipekärr</a:t>
            </a:r>
            <a:r>
              <a:rPr lang="sv-SE" sz="18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på Hönö får mat från Bratteberg och det får även Fotö som är vår sydligaste ö och där har vi både skola och förskola med lite snack om huruvida den kommer att kunna fortsätta vara öppen för att antalet barn bara minskar.</a:t>
            </a:r>
            <a:endParaRPr lang="sv-SE" sz="1800" dirty="0">
              <a:effectLst/>
              <a:latin typeface="Times New Roman" panose="02020603050405020304" pitchFamily="18" charset="0"/>
              <a:ea typeface="Times New Roman" panose="02020603050405020304" pitchFamily="18" charset="0"/>
            </a:endParaRPr>
          </a:p>
          <a:p>
            <a:r>
              <a:rPr lang="sv-SE" sz="18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endParaRPr lang="sv-SE" sz="1800" dirty="0">
              <a:effectLst/>
              <a:latin typeface="Times New Roman" panose="02020603050405020304" pitchFamily="18" charset="0"/>
              <a:ea typeface="Times New Roman" panose="02020603050405020304" pitchFamily="18" charset="0"/>
            </a:endParaRPr>
          </a:p>
          <a:p>
            <a:r>
              <a:rPr lang="sv-SE" sz="18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Sist men inte minst Björkö där vi befinner oss idag har också fått bistå Solhöjden genom att dom måndag till fredag levererar mat till hemtjänsten på norröarna, dvs alla dom öar utan vägförbindelse. Vi har kunnat lösa det så eftersom det inte beställs fullt lika många portioner på helgerna som på vardagarna. </a:t>
            </a:r>
            <a:r>
              <a:rPr lang="sv-SE" dirty="0"/>
              <a:t> </a:t>
            </a:r>
          </a:p>
        </p:txBody>
      </p:sp>
      <p:sp>
        <p:nvSpPr>
          <p:cNvPr id="4" name="Platshållare för bildnummer 3"/>
          <p:cNvSpPr>
            <a:spLocks noGrp="1"/>
          </p:cNvSpPr>
          <p:nvPr>
            <p:ph type="sldNum" sz="quarter" idx="5"/>
          </p:nvPr>
        </p:nvSpPr>
        <p:spPr/>
        <p:txBody>
          <a:bodyPr/>
          <a:lstStyle/>
          <a:p>
            <a:fld id="{63922FAA-AE3E-4230-B2BE-885F03563598}" type="slidenum">
              <a:rPr lang="sv-SE" smtClean="0"/>
              <a:t>3</a:t>
            </a:fld>
            <a:endParaRPr lang="sv-SE"/>
          </a:p>
        </p:txBody>
      </p:sp>
    </p:spTree>
    <p:extLst>
      <p:ext uri="{BB962C8B-B14F-4D97-AF65-F5344CB8AC3E}">
        <p14:creationId xmlns:p14="http://schemas.microsoft.com/office/powerpoint/2010/main" val="454723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I kommunen så kan det på olika sätt ibland vara lite utmaningar rent geografiskt. </a:t>
            </a:r>
            <a:endParaRPr lang="sv-SE" sz="1800" dirty="0">
              <a:effectLst/>
              <a:latin typeface="Times New Roman" panose="02020603050405020304" pitchFamily="18" charset="0"/>
              <a:ea typeface="Times New Roman" panose="02020603050405020304" pitchFamily="18" charset="0"/>
            </a:endParaRPr>
          </a:p>
          <a:p>
            <a:r>
              <a:rPr lang="sv-SE" sz="18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Sen juni 2023 har vi ett pågående projekt som kallas Båtprojektet som varit till stor nytta för ökad tillgänglighet och att kunna nå ut snabbare till de öar utan vägförbindelse. Nyttjas av såväl kommunal primärvård som VA enheten och hemtjänst. Vi kan också boka den för att transportera oss mellan öar men med vetskapen att om ett larm går så kommer det i första hand. Stefan som arbetar i detta köket åker ganska ofta till och från jobbet eftersom han bor på Öckerö där båten har sin utgångsplats. </a:t>
            </a:r>
            <a:endParaRPr lang="sv-SE" sz="1800" dirty="0">
              <a:effectLst/>
              <a:latin typeface="Times New Roman" panose="02020603050405020304" pitchFamily="18" charset="0"/>
              <a:ea typeface="Times New Roman" panose="02020603050405020304" pitchFamily="18" charset="0"/>
            </a:endParaRPr>
          </a:p>
          <a:p>
            <a:r>
              <a:rPr lang="sv-SE" sz="18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endParaRPr lang="sv-SE" sz="1800" dirty="0">
              <a:effectLst/>
              <a:latin typeface="Times New Roman" panose="02020603050405020304" pitchFamily="18" charset="0"/>
              <a:ea typeface="Times New Roman" panose="02020603050405020304" pitchFamily="18" charset="0"/>
            </a:endParaRPr>
          </a:p>
          <a:p>
            <a:r>
              <a:rPr lang="sv-SE" sz="18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Hemtjänstmaten som levereras till </a:t>
            </a:r>
            <a:r>
              <a:rPr lang="sv-SE" sz="1800" kern="120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nordöarna</a:t>
            </a:r>
            <a:r>
              <a:rPr lang="sv-SE" sz="18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åker också med denna båt vilket har blivit en avsevärt mycket bättre hantering för hemtjänst men också för kvaliteten på den maten som vi levererar eftersom varmhållnings tiderna inte blir lika långa. </a:t>
            </a:r>
            <a:endParaRPr lang="sv-SE" sz="1800" dirty="0">
              <a:effectLst/>
              <a:latin typeface="Times New Roman" panose="02020603050405020304" pitchFamily="18" charset="0"/>
              <a:ea typeface="Times New Roman" panose="02020603050405020304" pitchFamily="18" charset="0"/>
            </a:endParaRPr>
          </a:p>
          <a:p>
            <a:r>
              <a:rPr lang="sv-SE" sz="18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Projekttiden är snart slut men vi vill ju tro att denna möjligheterna som detta har medfört kommer att bli permanent.</a:t>
            </a:r>
            <a:endParaRPr lang="sv-SE" sz="1800" dirty="0">
              <a:effectLst/>
              <a:latin typeface="Times New Roman" panose="02020603050405020304" pitchFamily="18" charset="0"/>
              <a:ea typeface="Times New Roman" panose="02020603050405020304" pitchFamily="18" charset="0"/>
            </a:endParaRPr>
          </a:p>
          <a:p>
            <a:r>
              <a:rPr lang="sv-SE" sz="18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endParaRPr lang="sv-SE" sz="1800" dirty="0">
              <a:effectLst/>
              <a:latin typeface="Times New Roman" panose="02020603050405020304" pitchFamily="18" charset="0"/>
              <a:ea typeface="Times New Roman" panose="02020603050405020304" pitchFamily="18" charset="0"/>
            </a:endParaRPr>
          </a:p>
          <a:p>
            <a:r>
              <a:rPr lang="sv-SE" sz="18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Hade tänkt att vi kunde tagit en tur ner till hamnen för att kolla in den men tiden räcker ju inte riktigt till. </a:t>
            </a:r>
            <a:endParaRPr lang="sv-SE" sz="1800" dirty="0">
              <a:effectLst/>
              <a:latin typeface="Times New Roman" panose="02020603050405020304" pitchFamily="18" charset="0"/>
              <a:ea typeface="Times New Roman" panose="02020603050405020304" pitchFamily="18" charset="0"/>
            </a:endParaRPr>
          </a:p>
          <a:p>
            <a:r>
              <a:rPr lang="sv-SE" sz="18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Så om någon är nyfiken så får ni ta en tur ner efter dagen där man kan köpa med sig lite färsk fisk eller skaldjur i öns fiskebutik eller kolla lite i lanthandeln för små pryttlar, handla en glass i </a:t>
            </a:r>
            <a:r>
              <a:rPr lang="sv-SE" sz="1800" kern="120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Glassboa</a:t>
            </a:r>
            <a:r>
              <a:rPr lang="sv-SE" sz="18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eller spela lite minigolf.</a:t>
            </a:r>
          </a:p>
          <a:p>
            <a:endParaRPr lang="sv-SE" sz="18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kern="100" dirty="0">
                <a:effectLst/>
                <a:latin typeface="Georgia" panose="02040502050405020303" pitchFamily="18" charset="0"/>
                <a:ea typeface="Aptos" panose="020B0004020202020204" pitchFamily="34" charset="0"/>
                <a:cs typeface="Times New Roman" panose="02020603050405020304" pitchFamily="18" charset="0"/>
              </a:rPr>
              <a:t>Slutligen tänkte jag avrunda med att lyfta en stor fördel att verka i denna kommunen som jag upplevt under flera olika tillfällen genom åren då saker ställts på sin spets exempelvis ensamkommande flyktingar, familjer som varit på flykt, covid, oljeutsläpp osv. är den otroligt fina sammanslutning som på väldigt kort tid infinner sig både från allmänhet och de olika kyrkosamfunden som är verksamma här ute. Här tror jag finns än mer möjligheter att samverka kring. Jag har blivit kontaktad av ansvarig från en skola som drivs av kyrkan och vi funderar på varsitt håll om vi kan samverka mer kring fortbildning i nuläget, men jag ser att i dessa tider kan ju även personal vid en eventuell kris vara en sak att arbeta vidare på. Så vi får väl se hur det kan utveckla sig framåt.</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sv-SE" sz="18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endParaRPr>
          </a:p>
          <a:p>
            <a:endParaRPr lang="sv-SE" sz="18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endParaRPr>
          </a:p>
          <a:p>
            <a:endParaRPr lang="sv-SE" sz="1800" dirty="0">
              <a:effectLst/>
              <a:latin typeface="Times New Roman" panose="02020603050405020304" pitchFamily="18" charset="0"/>
              <a:ea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63922FAA-AE3E-4230-B2BE-885F03563598}" type="slidenum">
              <a:rPr lang="sv-SE" smtClean="0"/>
              <a:t>4</a:t>
            </a:fld>
            <a:endParaRPr lang="sv-SE"/>
          </a:p>
        </p:txBody>
      </p:sp>
    </p:spTree>
    <p:extLst>
      <p:ext uri="{BB962C8B-B14F-4D97-AF65-F5344CB8AC3E}">
        <p14:creationId xmlns:p14="http://schemas.microsoft.com/office/powerpoint/2010/main" val="3462282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sträcker på oss, går på toa om man behöver sen tar vi fika ute vid serveringen som vi tar med in tillbaka hit frö att lyssna på nyheter från Skolmatsakademin och Gunilla.</a:t>
            </a:r>
          </a:p>
        </p:txBody>
      </p:sp>
      <p:sp>
        <p:nvSpPr>
          <p:cNvPr id="4" name="Platshållare för bildnummer 3"/>
          <p:cNvSpPr>
            <a:spLocks noGrp="1"/>
          </p:cNvSpPr>
          <p:nvPr>
            <p:ph type="sldNum" sz="quarter" idx="5"/>
          </p:nvPr>
        </p:nvSpPr>
        <p:spPr/>
        <p:txBody>
          <a:bodyPr/>
          <a:lstStyle/>
          <a:p>
            <a:fld id="{63922FAA-AE3E-4230-B2BE-885F03563598}" type="slidenum">
              <a:rPr lang="sv-SE" smtClean="0"/>
              <a:t>10</a:t>
            </a:fld>
            <a:endParaRPr lang="sv-SE"/>
          </a:p>
        </p:txBody>
      </p:sp>
    </p:spTree>
    <p:extLst>
      <p:ext uri="{BB962C8B-B14F-4D97-AF65-F5344CB8AC3E}">
        <p14:creationId xmlns:p14="http://schemas.microsoft.com/office/powerpoint/2010/main" val="2778581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640AA6-2264-7FAB-7916-AF3B88B91C3C}"/>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F8D8D79B-07C9-CDE3-2A51-080D66E2AE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44993309-B840-47F5-3313-F690073DF8F3}"/>
              </a:ext>
            </a:extLst>
          </p:cNvPr>
          <p:cNvSpPr>
            <a:spLocks noGrp="1"/>
          </p:cNvSpPr>
          <p:nvPr>
            <p:ph type="dt" sz="half" idx="10"/>
          </p:nvPr>
        </p:nvSpPr>
        <p:spPr/>
        <p:txBody>
          <a:bodyPr/>
          <a:lstStyle/>
          <a:p>
            <a:fld id="{CC796127-1F82-4DDC-B97E-48E30F256B84}" type="datetimeFigureOut">
              <a:rPr lang="sv-SE" smtClean="0"/>
              <a:t>2025-09-12</a:t>
            </a:fld>
            <a:endParaRPr lang="sv-SE"/>
          </a:p>
        </p:txBody>
      </p:sp>
      <p:sp>
        <p:nvSpPr>
          <p:cNvPr id="5" name="Platshållare för sidfot 4">
            <a:extLst>
              <a:ext uri="{FF2B5EF4-FFF2-40B4-BE49-F238E27FC236}">
                <a16:creationId xmlns:a16="http://schemas.microsoft.com/office/drawing/2014/main" id="{C09DA6FD-2C32-9A10-B8C0-7023D882848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6140B9B-4515-3E62-A166-016668FCA946}"/>
              </a:ext>
            </a:extLst>
          </p:cNvPr>
          <p:cNvSpPr>
            <a:spLocks noGrp="1"/>
          </p:cNvSpPr>
          <p:nvPr>
            <p:ph type="sldNum" sz="quarter" idx="12"/>
          </p:nvPr>
        </p:nvSpPr>
        <p:spPr/>
        <p:txBody>
          <a:bodyPr/>
          <a:lstStyle/>
          <a:p>
            <a:fld id="{143F69E9-479C-4FDC-8259-7BFF044AF65C}" type="slidenum">
              <a:rPr lang="sv-SE" smtClean="0"/>
              <a:t>‹#›</a:t>
            </a:fld>
            <a:endParaRPr lang="sv-SE"/>
          </a:p>
        </p:txBody>
      </p:sp>
    </p:spTree>
    <p:extLst>
      <p:ext uri="{BB962C8B-B14F-4D97-AF65-F5344CB8AC3E}">
        <p14:creationId xmlns:p14="http://schemas.microsoft.com/office/powerpoint/2010/main" val="775068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877FA0-E245-2DF5-B73F-64CBE9F16C56}"/>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FCE0299-804D-6AF8-6349-02AD1878C365}"/>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9CD07BA-AE0F-0DFB-F634-CA2E1864C2FD}"/>
              </a:ext>
            </a:extLst>
          </p:cNvPr>
          <p:cNvSpPr>
            <a:spLocks noGrp="1"/>
          </p:cNvSpPr>
          <p:nvPr>
            <p:ph type="dt" sz="half" idx="10"/>
          </p:nvPr>
        </p:nvSpPr>
        <p:spPr/>
        <p:txBody>
          <a:bodyPr/>
          <a:lstStyle/>
          <a:p>
            <a:fld id="{CC796127-1F82-4DDC-B97E-48E30F256B84}" type="datetimeFigureOut">
              <a:rPr lang="sv-SE" smtClean="0"/>
              <a:t>2025-09-12</a:t>
            </a:fld>
            <a:endParaRPr lang="sv-SE"/>
          </a:p>
        </p:txBody>
      </p:sp>
      <p:sp>
        <p:nvSpPr>
          <p:cNvPr id="5" name="Platshållare för sidfot 4">
            <a:extLst>
              <a:ext uri="{FF2B5EF4-FFF2-40B4-BE49-F238E27FC236}">
                <a16:creationId xmlns:a16="http://schemas.microsoft.com/office/drawing/2014/main" id="{6A628D2B-0654-ECC3-B97E-A6C2CD720A7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B584F68-A4B2-50F6-7B37-1249B5A68649}"/>
              </a:ext>
            </a:extLst>
          </p:cNvPr>
          <p:cNvSpPr>
            <a:spLocks noGrp="1"/>
          </p:cNvSpPr>
          <p:nvPr>
            <p:ph type="sldNum" sz="quarter" idx="12"/>
          </p:nvPr>
        </p:nvSpPr>
        <p:spPr/>
        <p:txBody>
          <a:bodyPr/>
          <a:lstStyle/>
          <a:p>
            <a:fld id="{143F69E9-479C-4FDC-8259-7BFF044AF65C}" type="slidenum">
              <a:rPr lang="sv-SE" smtClean="0"/>
              <a:t>‹#›</a:t>
            </a:fld>
            <a:endParaRPr lang="sv-SE"/>
          </a:p>
        </p:txBody>
      </p:sp>
    </p:spTree>
    <p:extLst>
      <p:ext uri="{BB962C8B-B14F-4D97-AF65-F5344CB8AC3E}">
        <p14:creationId xmlns:p14="http://schemas.microsoft.com/office/powerpoint/2010/main" val="43866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ADCD234-C3AE-397F-EEA2-7D699419068E}"/>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B8862C0-03D5-8A98-E7A2-50BFFCA05E9A}"/>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66EE030-396B-6C6A-C83F-01C634A46813}"/>
              </a:ext>
            </a:extLst>
          </p:cNvPr>
          <p:cNvSpPr>
            <a:spLocks noGrp="1"/>
          </p:cNvSpPr>
          <p:nvPr>
            <p:ph type="dt" sz="half" idx="10"/>
          </p:nvPr>
        </p:nvSpPr>
        <p:spPr/>
        <p:txBody>
          <a:bodyPr/>
          <a:lstStyle/>
          <a:p>
            <a:fld id="{CC796127-1F82-4DDC-B97E-48E30F256B84}" type="datetimeFigureOut">
              <a:rPr lang="sv-SE" smtClean="0"/>
              <a:t>2025-09-12</a:t>
            </a:fld>
            <a:endParaRPr lang="sv-SE"/>
          </a:p>
        </p:txBody>
      </p:sp>
      <p:sp>
        <p:nvSpPr>
          <p:cNvPr id="5" name="Platshållare för sidfot 4">
            <a:extLst>
              <a:ext uri="{FF2B5EF4-FFF2-40B4-BE49-F238E27FC236}">
                <a16:creationId xmlns:a16="http://schemas.microsoft.com/office/drawing/2014/main" id="{DED9826B-7096-A060-B49E-C3E1290FB40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128E3C6-0391-2A85-0CAC-06F45FF4B807}"/>
              </a:ext>
            </a:extLst>
          </p:cNvPr>
          <p:cNvSpPr>
            <a:spLocks noGrp="1"/>
          </p:cNvSpPr>
          <p:nvPr>
            <p:ph type="sldNum" sz="quarter" idx="12"/>
          </p:nvPr>
        </p:nvSpPr>
        <p:spPr/>
        <p:txBody>
          <a:bodyPr/>
          <a:lstStyle/>
          <a:p>
            <a:fld id="{143F69E9-479C-4FDC-8259-7BFF044AF65C}" type="slidenum">
              <a:rPr lang="sv-SE" smtClean="0"/>
              <a:t>‹#›</a:t>
            </a:fld>
            <a:endParaRPr lang="sv-SE"/>
          </a:p>
        </p:txBody>
      </p:sp>
    </p:spTree>
    <p:extLst>
      <p:ext uri="{BB962C8B-B14F-4D97-AF65-F5344CB8AC3E}">
        <p14:creationId xmlns:p14="http://schemas.microsoft.com/office/powerpoint/2010/main" val="1106102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8685E6-DC5C-1742-7A99-A56B3181642B}"/>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0067270-4697-AC9D-D336-630CB6C1D354}"/>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4DC595D-68AA-FD94-19C3-AFF7B277F921}"/>
              </a:ext>
            </a:extLst>
          </p:cNvPr>
          <p:cNvSpPr>
            <a:spLocks noGrp="1"/>
          </p:cNvSpPr>
          <p:nvPr>
            <p:ph type="dt" sz="half" idx="10"/>
          </p:nvPr>
        </p:nvSpPr>
        <p:spPr/>
        <p:txBody>
          <a:bodyPr/>
          <a:lstStyle/>
          <a:p>
            <a:fld id="{CC796127-1F82-4DDC-B97E-48E30F256B84}" type="datetimeFigureOut">
              <a:rPr lang="sv-SE" smtClean="0"/>
              <a:t>2025-09-12</a:t>
            </a:fld>
            <a:endParaRPr lang="sv-SE"/>
          </a:p>
        </p:txBody>
      </p:sp>
      <p:sp>
        <p:nvSpPr>
          <p:cNvPr id="5" name="Platshållare för sidfot 4">
            <a:extLst>
              <a:ext uri="{FF2B5EF4-FFF2-40B4-BE49-F238E27FC236}">
                <a16:creationId xmlns:a16="http://schemas.microsoft.com/office/drawing/2014/main" id="{CAEBBC30-8D9B-A618-669D-987B280D93C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0E59E75-4277-5D10-03C8-897ED56E2FC4}"/>
              </a:ext>
            </a:extLst>
          </p:cNvPr>
          <p:cNvSpPr>
            <a:spLocks noGrp="1"/>
          </p:cNvSpPr>
          <p:nvPr>
            <p:ph type="sldNum" sz="quarter" idx="12"/>
          </p:nvPr>
        </p:nvSpPr>
        <p:spPr/>
        <p:txBody>
          <a:bodyPr/>
          <a:lstStyle/>
          <a:p>
            <a:fld id="{143F69E9-479C-4FDC-8259-7BFF044AF65C}" type="slidenum">
              <a:rPr lang="sv-SE" smtClean="0"/>
              <a:t>‹#›</a:t>
            </a:fld>
            <a:endParaRPr lang="sv-SE"/>
          </a:p>
        </p:txBody>
      </p:sp>
    </p:spTree>
    <p:extLst>
      <p:ext uri="{BB962C8B-B14F-4D97-AF65-F5344CB8AC3E}">
        <p14:creationId xmlns:p14="http://schemas.microsoft.com/office/powerpoint/2010/main" val="929566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BF63D-7E13-1ADC-F0FF-7FC50FF13C3C}"/>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7137E372-2EFB-6012-AEBC-F9F587B74D3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012E89D2-71D8-D99D-079B-EE1B89772CE7}"/>
              </a:ext>
            </a:extLst>
          </p:cNvPr>
          <p:cNvSpPr>
            <a:spLocks noGrp="1"/>
          </p:cNvSpPr>
          <p:nvPr>
            <p:ph type="dt" sz="half" idx="10"/>
          </p:nvPr>
        </p:nvSpPr>
        <p:spPr/>
        <p:txBody>
          <a:bodyPr/>
          <a:lstStyle/>
          <a:p>
            <a:fld id="{CC796127-1F82-4DDC-B97E-48E30F256B84}" type="datetimeFigureOut">
              <a:rPr lang="sv-SE" smtClean="0"/>
              <a:t>2025-09-12</a:t>
            </a:fld>
            <a:endParaRPr lang="sv-SE"/>
          </a:p>
        </p:txBody>
      </p:sp>
      <p:sp>
        <p:nvSpPr>
          <p:cNvPr id="5" name="Platshållare för sidfot 4">
            <a:extLst>
              <a:ext uri="{FF2B5EF4-FFF2-40B4-BE49-F238E27FC236}">
                <a16:creationId xmlns:a16="http://schemas.microsoft.com/office/drawing/2014/main" id="{FA2D68DF-A216-72F2-319C-4B7B913475F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2857C88-0C0C-50DB-48D5-836DFD9BCE04}"/>
              </a:ext>
            </a:extLst>
          </p:cNvPr>
          <p:cNvSpPr>
            <a:spLocks noGrp="1"/>
          </p:cNvSpPr>
          <p:nvPr>
            <p:ph type="sldNum" sz="quarter" idx="12"/>
          </p:nvPr>
        </p:nvSpPr>
        <p:spPr/>
        <p:txBody>
          <a:bodyPr/>
          <a:lstStyle/>
          <a:p>
            <a:fld id="{143F69E9-479C-4FDC-8259-7BFF044AF65C}" type="slidenum">
              <a:rPr lang="sv-SE" smtClean="0"/>
              <a:t>‹#›</a:t>
            </a:fld>
            <a:endParaRPr lang="sv-SE"/>
          </a:p>
        </p:txBody>
      </p:sp>
    </p:spTree>
    <p:extLst>
      <p:ext uri="{BB962C8B-B14F-4D97-AF65-F5344CB8AC3E}">
        <p14:creationId xmlns:p14="http://schemas.microsoft.com/office/powerpoint/2010/main" val="1850981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B7B563-61FB-E7FA-9CB5-0A431897BA2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1E0D3DB-FB66-9ECF-414F-E5BDF340B08D}"/>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9E99C660-DAB9-F417-A9B4-D2D661285156}"/>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B0B00E26-2930-46B1-8B69-9375FB562BF0}"/>
              </a:ext>
            </a:extLst>
          </p:cNvPr>
          <p:cNvSpPr>
            <a:spLocks noGrp="1"/>
          </p:cNvSpPr>
          <p:nvPr>
            <p:ph type="dt" sz="half" idx="10"/>
          </p:nvPr>
        </p:nvSpPr>
        <p:spPr/>
        <p:txBody>
          <a:bodyPr/>
          <a:lstStyle/>
          <a:p>
            <a:fld id="{CC796127-1F82-4DDC-B97E-48E30F256B84}" type="datetimeFigureOut">
              <a:rPr lang="sv-SE" smtClean="0"/>
              <a:t>2025-09-12</a:t>
            </a:fld>
            <a:endParaRPr lang="sv-SE"/>
          </a:p>
        </p:txBody>
      </p:sp>
      <p:sp>
        <p:nvSpPr>
          <p:cNvPr id="6" name="Platshållare för sidfot 5">
            <a:extLst>
              <a:ext uri="{FF2B5EF4-FFF2-40B4-BE49-F238E27FC236}">
                <a16:creationId xmlns:a16="http://schemas.microsoft.com/office/drawing/2014/main" id="{20C384DF-FF2A-18B1-6205-A02D5521082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8832834-996A-B7E3-6327-33B4E39797EB}"/>
              </a:ext>
            </a:extLst>
          </p:cNvPr>
          <p:cNvSpPr>
            <a:spLocks noGrp="1"/>
          </p:cNvSpPr>
          <p:nvPr>
            <p:ph type="sldNum" sz="quarter" idx="12"/>
          </p:nvPr>
        </p:nvSpPr>
        <p:spPr/>
        <p:txBody>
          <a:bodyPr/>
          <a:lstStyle/>
          <a:p>
            <a:fld id="{143F69E9-479C-4FDC-8259-7BFF044AF65C}" type="slidenum">
              <a:rPr lang="sv-SE" smtClean="0"/>
              <a:t>‹#›</a:t>
            </a:fld>
            <a:endParaRPr lang="sv-SE"/>
          </a:p>
        </p:txBody>
      </p:sp>
    </p:spTree>
    <p:extLst>
      <p:ext uri="{BB962C8B-B14F-4D97-AF65-F5344CB8AC3E}">
        <p14:creationId xmlns:p14="http://schemas.microsoft.com/office/powerpoint/2010/main" val="2482566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551C04-631A-BE2D-1C75-0235522BEC3B}"/>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E5870CE-C170-0B17-1C5E-146906185E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D77F289B-FD8F-6A04-8EF2-BFD273A6B5D5}"/>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20B9B023-670F-8CDA-AF34-AC3433CAE2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155A198C-FC91-441D-EDA3-1031AADE17A4}"/>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60ADC3F9-A917-73D3-96CC-BDC96BFB20B4}"/>
              </a:ext>
            </a:extLst>
          </p:cNvPr>
          <p:cNvSpPr>
            <a:spLocks noGrp="1"/>
          </p:cNvSpPr>
          <p:nvPr>
            <p:ph type="dt" sz="half" idx="10"/>
          </p:nvPr>
        </p:nvSpPr>
        <p:spPr/>
        <p:txBody>
          <a:bodyPr/>
          <a:lstStyle/>
          <a:p>
            <a:fld id="{CC796127-1F82-4DDC-B97E-48E30F256B84}" type="datetimeFigureOut">
              <a:rPr lang="sv-SE" smtClean="0"/>
              <a:t>2025-09-12</a:t>
            </a:fld>
            <a:endParaRPr lang="sv-SE"/>
          </a:p>
        </p:txBody>
      </p:sp>
      <p:sp>
        <p:nvSpPr>
          <p:cNvPr id="8" name="Platshållare för sidfot 7">
            <a:extLst>
              <a:ext uri="{FF2B5EF4-FFF2-40B4-BE49-F238E27FC236}">
                <a16:creationId xmlns:a16="http://schemas.microsoft.com/office/drawing/2014/main" id="{583FD09B-13D1-3041-5FCF-4346785AC7FC}"/>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75244B12-3BC4-C1A3-6E68-BB6C60E97DC0}"/>
              </a:ext>
            </a:extLst>
          </p:cNvPr>
          <p:cNvSpPr>
            <a:spLocks noGrp="1"/>
          </p:cNvSpPr>
          <p:nvPr>
            <p:ph type="sldNum" sz="quarter" idx="12"/>
          </p:nvPr>
        </p:nvSpPr>
        <p:spPr/>
        <p:txBody>
          <a:bodyPr/>
          <a:lstStyle/>
          <a:p>
            <a:fld id="{143F69E9-479C-4FDC-8259-7BFF044AF65C}" type="slidenum">
              <a:rPr lang="sv-SE" smtClean="0"/>
              <a:t>‹#›</a:t>
            </a:fld>
            <a:endParaRPr lang="sv-SE"/>
          </a:p>
        </p:txBody>
      </p:sp>
    </p:spTree>
    <p:extLst>
      <p:ext uri="{BB962C8B-B14F-4D97-AF65-F5344CB8AC3E}">
        <p14:creationId xmlns:p14="http://schemas.microsoft.com/office/powerpoint/2010/main" val="2416348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51D935-F353-5347-68A9-F8914603426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E3D6918E-CCCF-8046-3987-F2E81CD1CAE7}"/>
              </a:ext>
            </a:extLst>
          </p:cNvPr>
          <p:cNvSpPr>
            <a:spLocks noGrp="1"/>
          </p:cNvSpPr>
          <p:nvPr>
            <p:ph type="dt" sz="half" idx="10"/>
          </p:nvPr>
        </p:nvSpPr>
        <p:spPr/>
        <p:txBody>
          <a:bodyPr/>
          <a:lstStyle/>
          <a:p>
            <a:fld id="{CC796127-1F82-4DDC-B97E-48E30F256B84}" type="datetimeFigureOut">
              <a:rPr lang="sv-SE" smtClean="0"/>
              <a:t>2025-09-12</a:t>
            </a:fld>
            <a:endParaRPr lang="sv-SE"/>
          </a:p>
        </p:txBody>
      </p:sp>
      <p:sp>
        <p:nvSpPr>
          <p:cNvPr id="4" name="Platshållare för sidfot 3">
            <a:extLst>
              <a:ext uri="{FF2B5EF4-FFF2-40B4-BE49-F238E27FC236}">
                <a16:creationId xmlns:a16="http://schemas.microsoft.com/office/drawing/2014/main" id="{57BF78D9-5686-4C59-FF1D-C34F028C9134}"/>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E9867CCB-437A-D930-353E-739868533602}"/>
              </a:ext>
            </a:extLst>
          </p:cNvPr>
          <p:cNvSpPr>
            <a:spLocks noGrp="1"/>
          </p:cNvSpPr>
          <p:nvPr>
            <p:ph type="sldNum" sz="quarter" idx="12"/>
          </p:nvPr>
        </p:nvSpPr>
        <p:spPr/>
        <p:txBody>
          <a:bodyPr/>
          <a:lstStyle/>
          <a:p>
            <a:fld id="{143F69E9-479C-4FDC-8259-7BFF044AF65C}" type="slidenum">
              <a:rPr lang="sv-SE" smtClean="0"/>
              <a:t>‹#›</a:t>
            </a:fld>
            <a:endParaRPr lang="sv-SE"/>
          </a:p>
        </p:txBody>
      </p:sp>
    </p:spTree>
    <p:extLst>
      <p:ext uri="{BB962C8B-B14F-4D97-AF65-F5344CB8AC3E}">
        <p14:creationId xmlns:p14="http://schemas.microsoft.com/office/powerpoint/2010/main" val="867519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9041840-8696-1213-5591-143E2640E8FC}"/>
              </a:ext>
            </a:extLst>
          </p:cNvPr>
          <p:cNvSpPr>
            <a:spLocks noGrp="1"/>
          </p:cNvSpPr>
          <p:nvPr>
            <p:ph type="dt" sz="half" idx="10"/>
          </p:nvPr>
        </p:nvSpPr>
        <p:spPr/>
        <p:txBody>
          <a:bodyPr/>
          <a:lstStyle/>
          <a:p>
            <a:fld id="{CC796127-1F82-4DDC-B97E-48E30F256B84}" type="datetimeFigureOut">
              <a:rPr lang="sv-SE" smtClean="0"/>
              <a:t>2025-09-12</a:t>
            </a:fld>
            <a:endParaRPr lang="sv-SE"/>
          </a:p>
        </p:txBody>
      </p:sp>
      <p:sp>
        <p:nvSpPr>
          <p:cNvPr id="3" name="Platshållare för sidfot 2">
            <a:extLst>
              <a:ext uri="{FF2B5EF4-FFF2-40B4-BE49-F238E27FC236}">
                <a16:creationId xmlns:a16="http://schemas.microsoft.com/office/drawing/2014/main" id="{CF213EA3-103B-FBCA-FFAC-38C804BE5660}"/>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6527D8A4-976A-4CA5-C911-318237174088}"/>
              </a:ext>
            </a:extLst>
          </p:cNvPr>
          <p:cNvSpPr>
            <a:spLocks noGrp="1"/>
          </p:cNvSpPr>
          <p:nvPr>
            <p:ph type="sldNum" sz="quarter" idx="12"/>
          </p:nvPr>
        </p:nvSpPr>
        <p:spPr/>
        <p:txBody>
          <a:bodyPr/>
          <a:lstStyle/>
          <a:p>
            <a:fld id="{143F69E9-479C-4FDC-8259-7BFF044AF65C}" type="slidenum">
              <a:rPr lang="sv-SE" smtClean="0"/>
              <a:t>‹#›</a:t>
            </a:fld>
            <a:endParaRPr lang="sv-SE"/>
          </a:p>
        </p:txBody>
      </p:sp>
    </p:spTree>
    <p:extLst>
      <p:ext uri="{BB962C8B-B14F-4D97-AF65-F5344CB8AC3E}">
        <p14:creationId xmlns:p14="http://schemas.microsoft.com/office/powerpoint/2010/main" val="3460194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63E47E-A8D3-EE6B-3EB5-B3027CFAA2BD}"/>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2E5AD52-4750-5015-EC99-1F725D10E8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CDFE3DA4-31EA-7D0E-CB4E-C6A4204A76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1453E623-9631-9BBB-7184-04C47F0EB940}"/>
              </a:ext>
            </a:extLst>
          </p:cNvPr>
          <p:cNvSpPr>
            <a:spLocks noGrp="1"/>
          </p:cNvSpPr>
          <p:nvPr>
            <p:ph type="dt" sz="half" idx="10"/>
          </p:nvPr>
        </p:nvSpPr>
        <p:spPr/>
        <p:txBody>
          <a:bodyPr/>
          <a:lstStyle/>
          <a:p>
            <a:fld id="{CC796127-1F82-4DDC-B97E-48E30F256B84}" type="datetimeFigureOut">
              <a:rPr lang="sv-SE" smtClean="0"/>
              <a:t>2025-09-12</a:t>
            </a:fld>
            <a:endParaRPr lang="sv-SE"/>
          </a:p>
        </p:txBody>
      </p:sp>
      <p:sp>
        <p:nvSpPr>
          <p:cNvPr id="6" name="Platshållare för sidfot 5">
            <a:extLst>
              <a:ext uri="{FF2B5EF4-FFF2-40B4-BE49-F238E27FC236}">
                <a16:creationId xmlns:a16="http://schemas.microsoft.com/office/drawing/2014/main" id="{979E1325-CD11-177C-0748-06639F0ECBE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EB44B9C-8485-203B-4B29-1E7EAE78D141}"/>
              </a:ext>
            </a:extLst>
          </p:cNvPr>
          <p:cNvSpPr>
            <a:spLocks noGrp="1"/>
          </p:cNvSpPr>
          <p:nvPr>
            <p:ph type="sldNum" sz="quarter" idx="12"/>
          </p:nvPr>
        </p:nvSpPr>
        <p:spPr/>
        <p:txBody>
          <a:bodyPr/>
          <a:lstStyle/>
          <a:p>
            <a:fld id="{143F69E9-479C-4FDC-8259-7BFF044AF65C}" type="slidenum">
              <a:rPr lang="sv-SE" smtClean="0"/>
              <a:t>‹#›</a:t>
            </a:fld>
            <a:endParaRPr lang="sv-SE"/>
          </a:p>
        </p:txBody>
      </p:sp>
    </p:spTree>
    <p:extLst>
      <p:ext uri="{BB962C8B-B14F-4D97-AF65-F5344CB8AC3E}">
        <p14:creationId xmlns:p14="http://schemas.microsoft.com/office/powerpoint/2010/main" val="3567743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ABFAD8-DC23-C41A-0A41-3C264F44C3C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87D4BDDD-BFB6-289F-2AAC-6ACB04B41E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DC1262B6-CD0F-9D02-D754-43C2A4374D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6A859BB-A582-C97F-76CF-6F8E4884F593}"/>
              </a:ext>
            </a:extLst>
          </p:cNvPr>
          <p:cNvSpPr>
            <a:spLocks noGrp="1"/>
          </p:cNvSpPr>
          <p:nvPr>
            <p:ph type="dt" sz="half" idx="10"/>
          </p:nvPr>
        </p:nvSpPr>
        <p:spPr/>
        <p:txBody>
          <a:bodyPr/>
          <a:lstStyle/>
          <a:p>
            <a:fld id="{CC796127-1F82-4DDC-B97E-48E30F256B84}" type="datetimeFigureOut">
              <a:rPr lang="sv-SE" smtClean="0"/>
              <a:t>2025-09-12</a:t>
            </a:fld>
            <a:endParaRPr lang="sv-SE"/>
          </a:p>
        </p:txBody>
      </p:sp>
      <p:sp>
        <p:nvSpPr>
          <p:cNvPr id="6" name="Platshållare för sidfot 5">
            <a:extLst>
              <a:ext uri="{FF2B5EF4-FFF2-40B4-BE49-F238E27FC236}">
                <a16:creationId xmlns:a16="http://schemas.microsoft.com/office/drawing/2014/main" id="{AB9BCB85-81A7-C4A3-9137-19828FAEC67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F9C4F9E-2962-C3B9-CFB0-F9BF20C0A19A}"/>
              </a:ext>
            </a:extLst>
          </p:cNvPr>
          <p:cNvSpPr>
            <a:spLocks noGrp="1"/>
          </p:cNvSpPr>
          <p:nvPr>
            <p:ph type="sldNum" sz="quarter" idx="12"/>
          </p:nvPr>
        </p:nvSpPr>
        <p:spPr/>
        <p:txBody>
          <a:bodyPr/>
          <a:lstStyle/>
          <a:p>
            <a:fld id="{143F69E9-479C-4FDC-8259-7BFF044AF65C}" type="slidenum">
              <a:rPr lang="sv-SE" smtClean="0"/>
              <a:t>‹#›</a:t>
            </a:fld>
            <a:endParaRPr lang="sv-SE"/>
          </a:p>
        </p:txBody>
      </p:sp>
    </p:spTree>
    <p:extLst>
      <p:ext uri="{BB962C8B-B14F-4D97-AF65-F5344CB8AC3E}">
        <p14:creationId xmlns:p14="http://schemas.microsoft.com/office/powerpoint/2010/main" val="866429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44FDE738-64CB-9C7A-9198-F29145305B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3A3928D-E6A5-1380-95AA-A7A0B7EC51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1103D2F-C112-62A7-B67C-81C786994D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796127-1F82-4DDC-B97E-48E30F256B84}" type="datetimeFigureOut">
              <a:rPr lang="sv-SE" smtClean="0"/>
              <a:t>2025-09-12</a:t>
            </a:fld>
            <a:endParaRPr lang="sv-SE"/>
          </a:p>
        </p:txBody>
      </p:sp>
      <p:sp>
        <p:nvSpPr>
          <p:cNvPr id="5" name="Platshållare för sidfot 4">
            <a:extLst>
              <a:ext uri="{FF2B5EF4-FFF2-40B4-BE49-F238E27FC236}">
                <a16:creationId xmlns:a16="http://schemas.microsoft.com/office/drawing/2014/main" id="{003F8443-A40D-E8DA-8766-5C14F88DD1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37CC0110-B879-593F-5A15-8D5F7F99D3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43F69E9-479C-4FDC-8259-7BFF044AF65C}" type="slidenum">
              <a:rPr lang="sv-SE" smtClean="0"/>
              <a:t>‹#›</a:t>
            </a:fld>
            <a:endParaRPr lang="sv-SE"/>
          </a:p>
        </p:txBody>
      </p:sp>
    </p:spTree>
    <p:extLst>
      <p:ext uri="{BB962C8B-B14F-4D97-AF65-F5344CB8AC3E}">
        <p14:creationId xmlns:p14="http://schemas.microsoft.com/office/powerpoint/2010/main" val="2997968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pixabay.com/sv/fr%C3%A5ga-fr%C3%A5getecken-hj%C3%A4lp-svar-2309040/" TargetMode="External"/><Relationship Id="rId5" Type="http://schemas.openxmlformats.org/officeDocument/2006/relationships/image" Target="../media/image5.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pixabay.com/en/silverware-plate-fork-spoon-1667987/" TargetMode="External"/><Relationship Id="rId5" Type="http://schemas.openxmlformats.org/officeDocument/2006/relationships/image" Target="../media/image6.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utomhus, himmel, vatten, landskap&#10;&#10;AI-genererat innehåll kan vara felaktigt.">
            <a:extLst>
              <a:ext uri="{FF2B5EF4-FFF2-40B4-BE49-F238E27FC236}">
                <a16:creationId xmlns:a16="http://schemas.microsoft.com/office/drawing/2014/main" id="{5A097F79-0A80-76D2-A757-D7B94AD20416}"/>
              </a:ext>
            </a:extLst>
          </p:cNvPr>
          <p:cNvPicPr>
            <a:picLocks noChangeAspect="1"/>
          </p:cNvPicPr>
          <p:nvPr/>
        </p:nvPicPr>
        <p:blipFill>
          <a:blip r:embed="rId2">
            <a:alphaModFix amt="35000"/>
            <a:extLst>
              <a:ext uri="{BEBA8EAE-BF5A-486C-A8C5-ECC9F3942E4B}">
                <a14:imgProps xmlns:a14="http://schemas.microsoft.com/office/drawing/2010/main">
                  <a14:imgLayer r:embed="rId3">
                    <a14:imgEffect>
                      <a14:colorTemperature colorTemp="6916"/>
                    </a14:imgEffect>
                    <a14:imgEffect>
                      <a14:brightnessContrast bright="19000" contrast="58000"/>
                    </a14:imgEffect>
                  </a14:imgLayer>
                </a14:imgProps>
              </a:ext>
              <a:ext uri="{28A0092B-C50C-407E-A947-70E740481C1C}">
                <a14:useLocalDpi xmlns:a14="http://schemas.microsoft.com/office/drawing/2010/main" val="0"/>
              </a:ext>
            </a:extLst>
          </a:blip>
          <a:stretch>
            <a:fillRect/>
          </a:stretch>
        </p:blipFill>
        <p:spPr>
          <a:xfrm>
            <a:off x="164327" y="161014"/>
            <a:ext cx="11863346" cy="6535972"/>
          </a:xfrm>
          <a:prstGeom prst="rect">
            <a:avLst/>
          </a:prstGeom>
          <a:noFill/>
          <a:effectLst>
            <a:outerShdw blurRad="50800" dist="50800" dir="5400000" algn="ctr" rotWithShape="0">
              <a:srgbClr val="000000">
                <a:alpha val="13000"/>
              </a:srgbClr>
            </a:outerShdw>
          </a:effectLst>
        </p:spPr>
      </p:pic>
      <p:sp>
        <p:nvSpPr>
          <p:cNvPr id="2" name="Rubrik 1">
            <a:extLst>
              <a:ext uri="{FF2B5EF4-FFF2-40B4-BE49-F238E27FC236}">
                <a16:creationId xmlns:a16="http://schemas.microsoft.com/office/drawing/2014/main" id="{E6942A81-92D6-56E3-70CA-BFEC9A059BAE}"/>
              </a:ext>
            </a:extLst>
          </p:cNvPr>
          <p:cNvSpPr>
            <a:spLocks noGrp="1"/>
          </p:cNvSpPr>
          <p:nvPr>
            <p:ph type="ctrTitle"/>
          </p:nvPr>
        </p:nvSpPr>
        <p:spPr>
          <a:xfrm>
            <a:off x="1524000" y="739931"/>
            <a:ext cx="9144000" cy="5079844"/>
          </a:xfrm>
        </p:spPr>
        <p:txBody>
          <a:bodyPr>
            <a:normAutofit fontScale="90000"/>
          </a:bodyPr>
          <a:lstStyle/>
          <a:p>
            <a:r>
              <a:rPr lang="sv-SE" sz="4900" b="1" dirty="0"/>
              <a:t>Välkomna</a:t>
            </a:r>
            <a:br>
              <a:rPr lang="sv-SE" sz="4900" b="1" dirty="0"/>
            </a:br>
            <a:r>
              <a:rPr lang="sv-SE" sz="4900" b="1" dirty="0"/>
              <a:t>till hösten 2025:s </a:t>
            </a:r>
            <a:br>
              <a:rPr lang="sv-SE" sz="4900" b="1" dirty="0"/>
            </a:br>
            <a:br>
              <a:rPr lang="sv-SE" sz="4900" b="1" dirty="0"/>
            </a:br>
            <a:r>
              <a:rPr lang="sv-SE" sz="4900" b="1" dirty="0"/>
              <a:t>Måltidsutvecklarnätverksträff </a:t>
            </a:r>
            <a:br>
              <a:rPr lang="sv-SE" sz="4900" b="1" dirty="0"/>
            </a:br>
            <a:r>
              <a:rPr lang="sv-SE" sz="4900" b="1" dirty="0"/>
              <a:t> </a:t>
            </a:r>
            <a:br>
              <a:rPr lang="sv-SE" sz="4900" b="1" dirty="0"/>
            </a:br>
            <a:br>
              <a:rPr lang="sv-SE" sz="4900" b="1" dirty="0"/>
            </a:br>
            <a:br>
              <a:rPr lang="sv-SE" sz="4900" b="1" dirty="0"/>
            </a:br>
            <a:r>
              <a:rPr lang="sv-SE" sz="4900" b="1" dirty="0"/>
              <a:t>i Öckerö kommun</a:t>
            </a:r>
            <a:endParaRPr lang="sv-SE" sz="4000" b="1" dirty="0"/>
          </a:p>
        </p:txBody>
      </p:sp>
      <p:pic>
        <p:nvPicPr>
          <p:cNvPr id="6" name="Picture 2" descr="ockero-logo">
            <a:extLst>
              <a:ext uri="{FF2B5EF4-FFF2-40B4-BE49-F238E27FC236}">
                <a16:creationId xmlns:a16="http://schemas.microsoft.com/office/drawing/2014/main" id="{D2A1AE83-0651-F63B-9FEB-BA50A79E5E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991" y="296584"/>
            <a:ext cx="1366965" cy="43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ruta 6">
            <a:extLst>
              <a:ext uri="{FF2B5EF4-FFF2-40B4-BE49-F238E27FC236}">
                <a16:creationId xmlns:a16="http://schemas.microsoft.com/office/drawing/2014/main" id="{1CC475BE-424D-DFCA-1C1F-A9AA14A562F0}"/>
              </a:ext>
            </a:extLst>
          </p:cNvPr>
          <p:cNvSpPr txBox="1"/>
          <p:nvPr/>
        </p:nvSpPr>
        <p:spPr>
          <a:xfrm>
            <a:off x="8442153" y="296584"/>
            <a:ext cx="3421856" cy="307777"/>
          </a:xfrm>
          <a:prstGeom prst="rect">
            <a:avLst/>
          </a:prstGeom>
          <a:noFill/>
          <a:ln>
            <a:noFill/>
          </a:ln>
        </p:spPr>
        <p:txBody>
          <a:bodyPr wrap="square" rtlCol="0" anchor="ctr" anchorCtr="1">
            <a:spAutoFit/>
          </a:bodyPr>
          <a:lstStyle/>
          <a:p>
            <a:r>
              <a:rPr lang="sv-SE" sz="1400" i="1" dirty="0">
                <a:solidFill>
                  <a:srgbClr val="1F292E"/>
                </a:solidFill>
                <a:latin typeface="Franklin Gothic Book" panose="020B0503020102020204" pitchFamily="34" charset="0"/>
              </a:rPr>
              <a:t>Tillit – Mod – Engagemang – Nytänkande</a:t>
            </a:r>
            <a:endParaRPr lang="sv-SE" sz="1400" dirty="0">
              <a:latin typeface="Franklin Gothic Book" panose="020B0503020102020204" pitchFamily="34" charset="0"/>
            </a:endParaRPr>
          </a:p>
        </p:txBody>
      </p:sp>
    </p:spTree>
    <p:extLst>
      <p:ext uri="{BB962C8B-B14F-4D97-AF65-F5344CB8AC3E}">
        <p14:creationId xmlns:p14="http://schemas.microsoft.com/office/powerpoint/2010/main" val="2012036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utomhus, himmel, vatten, landskap&#10;&#10;AI-genererat innehåll kan vara felaktigt.">
            <a:extLst>
              <a:ext uri="{FF2B5EF4-FFF2-40B4-BE49-F238E27FC236}">
                <a16:creationId xmlns:a16="http://schemas.microsoft.com/office/drawing/2014/main" id="{5A097F79-0A80-76D2-A757-D7B94AD20416}"/>
              </a:ext>
            </a:extLst>
          </p:cNvPr>
          <p:cNvPicPr>
            <a:picLocks noChangeAspect="1"/>
          </p:cNvPicPr>
          <p:nvPr/>
        </p:nvPicPr>
        <p:blipFill>
          <a:blip r:embed="rId3">
            <a:alphaModFix amt="35000"/>
            <a:extLst>
              <a:ext uri="{BEBA8EAE-BF5A-486C-A8C5-ECC9F3942E4B}">
                <a14:imgProps xmlns:a14="http://schemas.microsoft.com/office/drawing/2010/main">
                  <a14:imgLayer r:embed="rId4">
                    <a14:imgEffect>
                      <a14:colorTemperature colorTemp="6916"/>
                    </a14:imgEffect>
                    <a14:imgEffect>
                      <a14:brightnessContrast bright="19000" contrast="58000"/>
                    </a14:imgEffect>
                  </a14:imgLayer>
                </a14:imgProps>
              </a:ext>
              <a:ext uri="{28A0092B-C50C-407E-A947-70E740481C1C}">
                <a14:useLocalDpi xmlns:a14="http://schemas.microsoft.com/office/drawing/2010/main" val="0"/>
              </a:ext>
            </a:extLst>
          </a:blip>
          <a:stretch>
            <a:fillRect/>
          </a:stretch>
        </p:blipFill>
        <p:spPr>
          <a:xfrm>
            <a:off x="164327" y="161014"/>
            <a:ext cx="11863346" cy="6535972"/>
          </a:xfrm>
          <a:prstGeom prst="rect">
            <a:avLst/>
          </a:prstGeom>
          <a:noFill/>
          <a:effectLst>
            <a:outerShdw blurRad="50800" dist="50800" dir="5400000" algn="ctr" rotWithShape="0">
              <a:srgbClr val="000000">
                <a:alpha val="13000"/>
              </a:srgbClr>
            </a:outerShdw>
          </a:effectLst>
        </p:spPr>
      </p:pic>
      <p:sp>
        <p:nvSpPr>
          <p:cNvPr id="2" name="Rubrik 1">
            <a:extLst>
              <a:ext uri="{FF2B5EF4-FFF2-40B4-BE49-F238E27FC236}">
                <a16:creationId xmlns:a16="http://schemas.microsoft.com/office/drawing/2014/main" id="{E6942A81-92D6-56E3-70CA-BFEC9A059BAE}"/>
              </a:ext>
            </a:extLst>
          </p:cNvPr>
          <p:cNvSpPr>
            <a:spLocks noGrp="1"/>
          </p:cNvSpPr>
          <p:nvPr>
            <p:ph type="ctrTitle"/>
          </p:nvPr>
        </p:nvSpPr>
        <p:spPr>
          <a:xfrm>
            <a:off x="1524000" y="516836"/>
            <a:ext cx="9144000" cy="651462"/>
          </a:xfrm>
        </p:spPr>
        <p:txBody>
          <a:bodyPr>
            <a:normAutofit fontScale="90000"/>
          </a:bodyPr>
          <a:lstStyle/>
          <a:p>
            <a:br>
              <a:rPr lang="sv-SE" sz="3200" b="1" dirty="0"/>
            </a:br>
            <a:r>
              <a:rPr lang="sv-SE" sz="3200" b="1" dirty="0"/>
              <a:t>Måltidsutvecklarnätverksträff</a:t>
            </a:r>
          </a:p>
        </p:txBody>
      </p:sp>
      <p:sp>
        <p:nvSpPr>
          <p:cNvPr id="3" name="Underrubrik 2">
            <a:extLst>
              <a:ext uri="{FF2B5EF4-FFF2-40B4-BE49-F238E27FC236}">
                <a16:creationId xmlns:a16="http://schemas.microsoft.com/office/drawing/2014/main" id="{A669D711-CFD0-910A-18D3-9899553AD8A0}"/>
              </a:ext>
            </a:extLst>
          </p:cNvPr>
          <p:cNvSpPr>
            <a:spLocks noGrp="1"/>
          </p:cNvSpPr>
          <p:nvPr>
            <p:ph type="subTitle" idx="1"/>
          </p:nvPr>
        </p:nvSpPr>
        <p:spPr>
          <a:xfrm>
            <a:off x="1694956" y="1388550"/>
            <a:ext cx="7858126" cy="4526475"/>
          </a:xfrm>
          <a:ln w="19050">
            <a:solidFill>
              <a:srgbClr val="0070C0"/>
            </a:solidFill>
          </a:ln>
        </p:spPr>
        <p:txBody>
          <a:bodyPr>
            <a:normAutofit lnSpcReduction="10000"/>
          </a:bodyPr>
          <a:lstStyle/>
          <a:p>
            <a:endParaRPr lang="sv-SE" sz="4000" dirty="0"/>
          </a:p>
          <a:p>
            <a:r>
              <a:rPr lang="sv-SE" sz="4000" b="1" dirty="0"/>
              <a:t>Fika </a:t>
            </a:r>
          </a:p>
          <a:p>
            <a:endParaRPr lang="sv-SE" sz="4000" b="1" dirty="0"/>
          </a:p>
          <a:p>
            <a:r>
              <a:rPr lang="sv-SE" sz="4000" b="1" dirty="0"/>
              <a:t>&amp;</a:t>
            </a:r>
          </a:p>
          <a:p>
            <a:endParaRPr lang="sv-SE" sz="4000" dirty="0"/>
          </a:p>
          <a:p>
            <a:r>
              <a:rPr lang="sv-SE" sz="4000" dirty="0"/>
              <a:t>senaste nytt från </a:t>
            </a:r>
            <a:r>
              <a:rPr lang="sv-SE" sz="4000" b="1" dirty="0"/>
              <a:t>Skolmatsakademin </a:t>
            </a:r>
          </a:p>
        </p:txBody>
      </p:sp>
      <p:pic>
        <p:nvPicPr>
          <p:cNvPr id="6" name="Picture 2" descr="ockero-logo">
            <a:extLst>
              <a:ext uri="{FF2B5EF4-FFF2-40B4-BE49-F238E27FC236}">
                <a16:creationId xmlns:a16="http://schemas.microsoft.com/office/drawing/2014/main" id="{D2A1AE83-0651-F63B-9FEB-BA50A79E5E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991" y="296584"/>
            <a:ext cx="1366965" cy="43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ruta 6">
            <a:extLst>
              <a:ext uri="{FF2B5EF4-FFF2-40B4-BE49-F238E27FC236}">
                <a16:creationId xmlns:a16="http://schemas.microsoft.com/office/drawing/2014/main" id="{1CC475BE-424D-DFCA-1C1F-A9AA14A562F0}"/>
              </a:ext>
            </a:extLst>
          </p:cNvPr>
          <p:cNvSpPr txBox="1"/>
          <p:nvPr/>
        </p:nvSpPr>
        <p:spPr>
          <a:xfrm>
            <a:off x="8442153" y="296584"/>
            <a:ext cx="3421856" cy="307777"/>
          </a:xfrm>
          <a:prstGeom prst="rect">
            <a:avLst/>
          </a:prstGeom>
          <a:noFill/>
          <a:ln>
            <a:noFill/>
          </a:ln>
        </p:spPr>
        <p:txBody>
          <a:bodyPr wrap="square" rtlCol="0" anchor="ctr" anchorCtr="1">
            <a:spAutoFit/>
          </a:bodyPr>
          <a:lstStyle/>
          <a:p>
            <a:r>
              <a:rPr lang="sv-SE" sz="1400" i="1" dirty="0">
                <a:solidFill>
                  <a:srgbClr val="1F292E"/>
                </a:solidFill>
                <a:latin typeface="Franklin Gothic Book" panose="020B0503020102020204" pitchFamily="34" charset="0"/>
              </a:rPr>
              <a:t>Tillit – Mod – Engagemang – Nytänkande</a:t>
            </a:r>
            <a:endParaRPr lang="sv-SE" sz="1400" dirty="0">
              <a:latin typeface="Franklin Gothic Book" panose="020B0503020102020204" pitchFamily="34" charset="0"/>
            </a:endParaRPr>
          </a:p>
        </p:txBody>
      </p:sp>
    </p:spTree>
    <p:extLst>
      <p:ext uri="{BB962C8B-B14F-4D97-AF65-F5344CB8AC3E}">
        <p14:creationId xmlns:p14="http://schemas.microsoft.com/office/powerpoint/2010/main" val="1897004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utomhus, himmel, vatten, landskap&#10;&#10;AI-genererat innehåll kan vara felaktigt.">
            <a:extLst>
              <a:ext uri="{FF2B5EF4-FFF2-40B4-BE49-F238E27FC236}">
                <a16:creationId xmlns:a16="http://schemas.microsoft.com/office/drawing/2014/main" id="{5A097F79-0A80-76D2-A757-D7B94AD20416}"/>
              </a:ext>
            </a:extLst>
          </p:cNvPr>
          <p:cNvPicPr>
            <a:picLocks noChangeAspect="1"/>
          </p:cNvPicPr>
          <p:nvPr/>
        </p:nvPicPr>
        <p:blipFill>
          <a:blip r:embed="rId2">
            <a:alphaModFix amt="35000"/>
            <a:extLst>
              <a:ext uri="{BEBA8EAE-BF5A-486C-A8C5-ECC9F3942E4B}">
                <a14:imgProps xmlns:a14="http://schemas.microsoft.com/office/drawing/2010/main">
                  <a14:imgLayer r:embed="rId3">
                    <a14:imgEffect>
                      <a14:colorTemperature colorTemp="6916"/>
                    </a14:imgEffect>
                    <a14:imgEffect>
                      <a14:brightnessContrast bright="19000" contrast="58000"/>
                    </a14:imgEffect>
                  </a14:imgLayer>
                </a14:imgProps>
              </a:ext>
              <a:ext uri="{28A0092B-C50C-407E-A947-70E740481C1C}">
                <a14:useLocalDpi xmlns:a14="http://schemas.microsoft.com/office/drawing/2010/main" val="0"/>
              </a:ext>
            </a:extLst>
          </a:blip>
          <a:stretch>
            <a:fillRect/>
          </a:stretch>
        </p:blipFill>
        <p:spPr>
          <a:xfrm>
            <a:off x="164326" y="161014"/>
            <a:ext cx="11863346" cy="6535972"/>
          </a:xfrm>
          <a:prstGeom prst="rect">
            <a:avLst/>
          </a:prstGeom>
          <a:noFill/>
          <a:effectLst>
            <a:outerShdw blurRad="50800" dist="50800" dir="5400000" algn="ctr" rotWithShape="0">
              <a:srgbClr val="000000">
                <a:alpha val="13000"/>
              </a:srgbClr>
            </a:outerShdw>
          </a:effectLst>
        </p:spPr>
      </p:pic>
      <p:sp>
        <p:nvSpPr>
          <p:cNvPr id="2" name="Rubrik 1">
            <a:extLst>
              <a:ext uri="{FF2B5EF4-FFF2-40B4-BE49-F238E27FC236}">
                <a16:creationId xmlns:a16="http://schemas.microsoft.com/office/drawing/2014/main" id="{E6942A81-92D6-56E3-70CA-BFEC9A059BAE}"/>
              </a:ext>
            </a:extLst>
          </p:cNvPr>
          <p:cNvSpPr>
            <a:spLocks noGrp="1"/>
          </p:cNvSpPr>
          <p:nvPr>
            <p:ph type="ctrTitle"/>
          </p:nvPr>
        </p:nvSpPr>
        <p:spPr>
          <a:xfrm>
            <a:off x="1524000" y="516836"/>
            <a:ext cx="9144000" cy="651462"/>
          </a:xfrm>
        </p:spPr>
        <p:txBody>
          <a:bodyPr>
            <a:normAutofit fontScale="90000"/>
          </a:bodyPr>
          <a:lstStyle/>
          <a:p>
            <a:br>
              <a:rPr lang="sv-SE" sz="3200" b="1" dirty="0"/>
            </a:br>
            <a:r>
              <a:rPr lang="sv-SE" sz="3200" b="1" dirty="0"/>
              <a:t>Måltidsutvecklarnätverksträff</a:t>
            </a:r>
          </a:p>
        </p:txBody>
      </p:sp>
      <p:sp>
        <p:nvSpPr>
          <p:cNvPr id="3" name="Underrubrik 2">
            <a:extLst>
              <a:ext uri="{FF2B5EF4-FFF2-40B4-BE49-F238E27FC236}">
                <a16:creationId xmlns:a16="http://schemas.microsoft.com/office/drawing/2014/main" id="{A669D711-CFD0-910A-18D3-9899553AD8A0}"/>
              </a:ext>
            </a:extLst>
          </p:cNvPr>
          <p:cNvSpPr>
            <a:spLocks noGrp="1"/>
          </p:cNvSpPr>
          <p:nvPr>
            <p:ph type="subTitle" idx="1"/>
          </p:nvPr>
        </p:nvSpPr>
        <p:spPr>
          <a:xfrm>
            <a:off x="3514724" y="1704975"/>
            <a:ext cx="5162550" cy="3381375"/>
          </a:xfrm>
          <a:ln w="19050">
            <a:solidFill>
              <a:srgbClr val="0070C0"/>
            </a:solidFill>
          </a:ln>
        </p:spPr>
        <p:txBody>
          <a:bodyPr>
            <a:normAutofit/>
          </a:bodyPr>
          <a:lstStyle/>
          <a:p>
            <a:endParaRPr lang="sv-SE" dirty="0"/>
          </a:p>
          <a:p>
            <a:endParaRPr lang="sv-SE" sz="2000" b="1" dirty="0"/>
          </a:p>
          <a:p>
            <a:r>
              <a:rPr lang="sv-SE" sz="3200" b="1" dirty="0"/>
              <a:t>Tack alla för att ni ville komma hit till mig och Öckerö kommun</a:t>
            </a:r>
          </a:p>
          <a:p>
            <a:endParaRPr lang="sv-SE" sz="3200" dirty="0"/>
          </a:p>
          <a:p>
            <a:endParaRPr lang="sv-SE" sz="3200" dirty="0"/>
          </a:p>
        </p:txBody>
      </p:sp>
      <p:pic>
        <p:nvPicPr>
          <p:cNvPr id="6" name="Picture 2" descr="ockero-logo">
            <a:extLst>
              <a:ext uri="{FF2B5EF4-FFF2-40B4-BE49-F238E27FC236}">
                <a16:creationId xmlns:a16="http://schemas.microsoft.com/office/drawing/2014/main" id="{D2A1AE83-0651-F63B-9FEB-BA50A79E5E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991" y="296584"/>
            <a:ext cx="1366965" cy="43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ruta 6">
            <a:extLst>
              <a:ext uri="{FF2B5EF4-FFF2-40B4-BE49-F238E27FC236}">
                <a16:creationId xmlns:a16="http://schemas.microsoft.com/office/drawing/2014/main" id="{1CC475BE-424D-DFCA-1C1F-A9AA14A562F0}"/>
              </a:ext>
            </a:extLst>
          </p:cNvPr>
          <p:cNvSpPr txBox="1"/>
          <p:nvPr/>
        </p:nvSpPr>
        <p:spPr>
          <a:xfrm>
            <a:off x="8442153" y="296584"/>
            <a:ext cx="3421856" cy="307777"/>
          </a:xfrm>
          <a:prstGeom prst="rect">
            <a:avLst/>
          </a:prstGeom>
          <a:noFill/>
          <a:ln>
            <a:noFill/>
          </a:ln>
        </p:spPr>
        <p:txBody>
          <a:bodyPr wrap="square" rtlCol="0" anchor="ctr" anchorCtr="1">
            <a:spAutoFit/>
          </a:bodyPr>
          <a:lstStyle/>
          <a:p>
            <a:r>
              <a:rPr lang="sv-SE" sz="1400" i="1" dirty="0">
                <a:solidFill>
                  <a:srgbClr val="1F292E"/>
                </a:solidFill>
                <a:latin typeface="Franklin Gothic Book" panose="020B0503020102020204" pitchFamily="34" charset="0"/>
              </a:rPr>
              <a:t>Tillit – Mod – Engagemang – Nytänkande</a:t>
            </a:r>
            <a:endParaRPr lang="sv-SE" sz="1400" dirty="0">
              <a:latin typeface="Franklin Gothic Book" panose="020B0503020102020204" pitchFamily="34" charset="0"/>
            </a:endParaRPr>
          </a:p>
        </p:txBody>
      </p:sp>
    </p:spTree>
    <p:extLst>
      <p:ext uri="{BB962C8B-B14F-4D97-AF65-F5344CB8AC3E}">
        <p14:creationId xmlns:p14="http://schemas.microsoft.com/office/powerpoint/2010/main" val="2867001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utomhus, himmel, vatten, landskap&#10;&#10;AI-genererat innehåll kan vara felaktigt.">
            <a:extLst>
              <a:ext uri="{FF2B5EF4-FFF2-40B4-BE49-F238E27FC236}">
                <a16:creationId xmlns:a16="http://schemas.microsoft.com/office/drawing/2014/main" id="{5A097F79-0A80-76D2-A757-D7B94AD20416}"/>
              </a:ext>
            </a:extLst>
          </p:cNvPr>
          <p:cNvPicPr>
            <a:picLocks noChangeAspect="1"/>
          </p:cNvPicPr>
          <p:nvPr/>
        </p:nvPicPr>
        <p:blipFill>
          <a:blip r:embed="rId2">
            <a:alphaModFix amt="35000"/>
            <a:extLst>
              <a:ext uri="{BEBA8EAE-BF5A-486C-A8C5-ECC9F3942E4B}">
                <a14:imgProps xmlns:a14="http://schemas.microsoft.com/office/drawing/2010/main">
                  <a14:imgLayer r:embed="rId3">
                    <a14:imgEffect>
                      <a14:colorTemperature colorTemp="6916"/>
                    </a14:imgEffect>
                    <a14:imgEffect>
                      <a14:brightnessContrast bright="19000" contrast="58000"/>
                    </a14:imgEffect>
                  </a14:imgLayer>
                </a14:imgProps>
              </a:ext>
              <a:ext uri="{28A0092B-C50C-407E-A947-70E740481C1C}">
                <a14:useLocalDpi xmlns:a14="http://schemas.microsoft.com/office/drawing/2010/main" val="0"/>
              </a:ext>
            </a:extLst>
          </a:blip>
          <a:stretch>
            <a:fillRect/>
          </a:stretch>
        </p:blipFill>
        <p:spPr>
          <a:xfrm>
            <a:off x="164326" y="161014"/>
            <a:ext cx="11863346" cy="6535972"/>
          </a:xfrm>
          <a:prstGeom prst="rect">
            <a:avLst/>
          </a:prstGeom>
          <a:noFill/>
          <a:effectLst>
            <a:outerShdw blurRad="50800" dist="50800" dir="5400000" algn="ctr" rotWithShape="0">
              <a:srgbClr val="000000">
                <a:alpha val="13000"/>
              </a:srgbClr>
            </a:outerShdw>
          </a:effectLst>
        </p:spPr>
      </p:pic>
      <p:sp>
        <p:nvSpPr>
          <p:cNvPr id="2" name="Rubrik 1">
            <a:extLst>
              <a:ext uri="{FF2B5EF4-FFF2-40B4-BE49-F238E27FC236}">
                <a16:creationId xmlns:a16="http://schemas.microsoft.com/office/drawing/2014/main" id="{E6942A81-92D6-56E3-70CA-BFEC9A059BAE}"/>
              </a:ext>
            </a:extLst>
          </p:cNvPr>
          <p:cNvSpPr>
            <a:spLocks noGrp="1"/>
          </p:cNvSpPr>
          <p:nvPr>
            <p:ph type="ctrTitle"/>
          </p:nvPr>
        </p:nvSpPr>
        <p:spPr>
          <a:xfrm>
            <a:off x="1524000" y="516836"/>
            <a:ext cx="9144000" cy="651462"/>
          </a:xfrm>
        </p:spPr>
        <p:txBody>
          <a:bodyPr>
            <a:normAutofit fontScale="90000"/>
          </a:bodyPr>
          <a:lstStyle/>
          <a:p>
            <a:br>
              <a:rPr lang="sv-SE" sz="3200" b="1" dirty="0"/>
            </a:br>
            <a:r>
              <a:rPr lang="sv-SE" sz="3200" b="1" dirty="0"/>
              <a:t>Måltidsutvecklarnätverksträff</a:t>
            </a:r>
          </a:p>
        </p:txBody>
      </p:sp>
      <p:sp>
        <p:nvSpPr>
          <p:cNvPr id="3" name="Underrubrik 2">
            <a:extLst>
              <a:ext uri="{FF2B5EF4-FFF2-40B4-BE49-F238E27FC236}">
                <a16:creationId xmlns:a16="http://schemas.microsoft.com/office/drawing/2014/main" id="{A669D711-CFD0-910A-18D3-9899553AD8A0}"/>
              </a:ext>
            </a:extLst>
          </p:cNvPr>
          <p:cNvSpPr>
            <a:spLocks noGrp="1"/>
          </p:cNvSpPr>
          <p:nvPr>
            <p:ph type="subTitle" idx="1"/>
          </p:nvPr>
        </p:nvSpPr>
        <p:spPr>
          <a:xfrm>
            <a:off x="933449" y="2197608"/>
            <a:ext cx="5162550" cy="3510219"/>
          </a:xfrm>
          <a:ln w="19050">
            <a:solidFill>
              <a:srgbClr val="0070C0"/>
            </a:solidFill>
          </a:ln>
        </p:spPr>
        <p:txBody>
          <a:bodyPr>
            <a:normAutofit/>
          </a:bodyPr>
          <a:lstStyle/>
          <a:p>
            <a:r>
              <a:rPr lang="sv-SE" i="1" dirty="0"/>
              <a:t>Före Lunch</a:t>
            </a:r>
          </a:p>
          <a:p>
            <a:pPr algn="l"/>
            <a:r>
              <a:rPr lang="sv-SE" sz="2000" dirty="0">
                <a:effectLst/>
                <a:latin typeface="Georgia" panose="02040502050405020303" pitchFamily="18" charset="0"/>
                <a:ea typeface="Times New Roman" panose="02020603050405020304" pitchFamily="18" charset="0"/>
              </a:rPr>
              <a:t>9,00-9,30	Samling med frukost</a:t>
            </a:r>
            <a:endParaRPr lang="sv-SE" sz="2000" dirty="0">
              <a:latin typeface="Georgia" panose="02040502050405020303" pitchFamily="18" charset="0"/>
              <a:ea typeface="Times New Roman" panose="02020603050405020304" pitchFamily="18" charset="0"/>
            </a:endParaRPr>
          </a:p>
          <a:p>
            <a:pPr algn="l"/>
            <a:r>
              <a:rPr lang="sv-SE" sz="2000" dirty="0">
                <a:effectLst/>
                <a:latin typeface="Georgia" panose="02040502050405020303" pitchFamily="18" charset="0"/>
                <a:ea typeface="Times New Roman" panose="02020603050405020304" pitchFamily="18" charset="0"/>
              </a:rPr>
              <a:t>9,30		En kort inblick i Ö-världen 		utifrån mitt perspektiv 		</a:t>
            </a:r>
          </a:p>
          <a:p>
            <a:pPr algn="l"/>
            <a:r>
              <a:rPr lang="sv-SE" sz="2000" dirty="0">
                <a:effectLst/>
                <a:latin typeface="Georgia" panose="02040502050405020303" pitchFamily="18" charset="0"/>
                <a:ea typeface="Times New Roman" panose="02020603050405020304" pitchFamily="18" charset="0"/>
              </a:rPr>
              <a:t>~9,50 		Rundtur i vårt ”nyaste” kök</a:t>
            </a:r>
            <a:br>
              <a:rPr lang="sv-SE" sz="2000" dirty="0">
                <a:effectLst/>
                <a:latin typeface="Georgia" panose="02040502050405020303" pitchFamily="18" charset="0"/>
                <a:ea typeface="Times New Roman" panose="02020603050405020304" pitchFamily="18" charset="0"/>
              </a:rPr>
            </a:br>
            <a:endParaRPr lang="sv-SE" sz="2000" dirty="0">
              <a:effectLst/>
              <a:latin typeface="Times New Roman" panose="02020603050405020304" pitchFamily="18" charset="0"/>
              <a:ea typeface="Times New Roman" panose="02020603050405020304" pitchFamily="18" charset="0"/>
            </a:endParaRPr>
          </a:p>
          <a:p>
            <a:pPr algn="l">
              <a:spcAft>
                <a:spcPts val="1045"/>
              </a:spcAft>
            </a:pPr>
            <a:r>
              <a:rPr lang="sv-SE" sz="2000" dirty="0">
                <a:effectLst/>
                <a:latin typeface="Georgia" panose="02040502050405020303" pitchFamily="18" charset="0"/>
                <a:ea typeface="Times New Roman" panose="02020603050405020304" pitchFamily="18" charset="0"/>
              </a:rPr>
              <a:t>10,10 		Erfarenhetsutbyte</a:t>
            </a:r>
          </a:p>
          <a:p>
            <a:pPr algn="l">
              <a:spcAft>
                <a:spcPts val="1045"/>
              </a:spcAft>
            </a:pPr>
            <a:r>
              <a:rPr lang="sv-SE" sz="2000" dirty="0">
                <a:latin typeface="Georgia" panose="02040502050405020303" pitchFamily="18" charset="0"/>
                <a:ea typeface="Times New Roman" panose="02020603050405020304" pitchFamily="18" charset="0"/>
              </a:rPr>
              <a:t>12,15 		Lunch</a:t>
            </a:r>
            <a:endParaRPr lang="sv-SE" sz="2000" dirty="0">
              <a:effectLst/>
              <a:latin typeface="Times New Roman" panose="02020603050405020304" pitchFamily="18" charset="0"/>
              <a:ea typeface="Times New Roman" panose="02020603050405020304" pitchFamily="18" charset="0"/>
            </a:endParaRPr>
          </a:p>
          <a:p>
            <a:endParaRPr lang="sv-SE" dirty="0"/>
          </a:p>
        </p:txBody>
      </p:sp>
      <p:pic>
        <p:nvPicPr>
          <p:cNvPr id="6" name="Picture 2" descr="ockero-logo">
            <a:extLst>
              <a:ext uri="{FF2B5EF4-FFF2-40B4-BE49-F238E27FC236}">
                <a16:creationId xmlns:a16="http://schemas.microsoft.com/office/drawing/2014/main" id="{D2A1AE83-0651-F63B-9FEB-BA50A79E5E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991" y="296584"/>
            <a:ext cx="1366965" cy="43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ruta 6">
            <a:extLst>
              <a:ext uri="{FF2B5EF4-FFF2-40B4-BE49-F238E27FC236}">
                <a16:creationId xmlns:a16="http://schemas.microsoft.com/office/drawing/2014/main" id="{1CC475BE-424D-DFCA-1C1F-A9AA14A562F0}"/>
              </a:ext>
            </a:extLst>
          </p:cNvPr>
          <p:cNvSpPr txBox="1"/>
          <p:nvPr/>
        </p:nvSpPr>
        <p:spPr>
          <a:xfrm>
            <a:off x="8442153" y="296584"/>
            <a:ext cx="3421856" cy="307777"/>
          </a:xfrm>
          <a:prstGeom prst="rect">
            <a:avLst/>
          </a:prstGeom>
          <a:noFill/>
          <a:ln>
            <a:noFill/>
          </a:ln>
        </p:spPr>
        <p:txBody>
          <a:bodyPr wrap="square" rtlCol="0" anchor="ctr" anchorCtr="1">
            <a:spAutoFit/>
          </a:bodyPr>
          <a:lstStyle/>
          <a:p>
            <a:r>
              <a:rPr lang="sv-SE" sz="1400" i="1" dirty="0">
                <a:solidFill>
                  <a:srgbClr val="1F292E"/>
                </a:solidFill>
                <a:latin typeface="Franklin Gothic Book" panose="020B0503020102020204" pitchFamily="34" charset="0"/>
              </a:rPr>
              <a:t>Tillit – Mod – Engagemang – Nytänkande</a:t>
            </a:r>
            <a:endParaRPr lang="sv-SE" sz="1400" dirty="0">
              <a:latin typeface="Franklin Gothic Book" panose="020B0503020102020204" pitchFamily="34" charset="0"/>
            </a:endParaRPr>
          </a:p>
        </p:txBody>
      </p:sp>
      <p:sp>
        <p:nvSpPr>
          <p:cNvPr id="8" name="Underrubrik 2">
            <a:extLst>
              <a:ext uri="{FF2B5EF4-FFF2-40B4-BE49-F238E27FC236}">
                <a16:creationId xmlns:a16="http://schemas.microsoft.com/office/drawing/2014/main" id="{141D818B-54ED-5BBA-E80F-AAC40AE968BF}"/>
              </a:ext>
            </a:extLst>
          </p:cNvPr>
          <p:cNvSpPr txBox="1">
            <a:spLocks/>
          </p:cNvSpPr>
          <p:nvPr/>
        </p:nvSpPr>
        <p:spPr>
          <a:xfrm>
            <a:off x="3982279" y="1761663"/>
            <a:ext cx="4227441" cy="4359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b="1" u="sng" dirty="0"/>
              <a:t>DAGENS AGENDA</a:t>
            </a:r>
          </a:p>
        </p:txBody>
      </p:sp>
      <p:sp>
        <p:nvSpPr>
          <p:cNvPr id="10" name="Underrubrik 2">
            <a:extLst>
              <a:ext uri="{FF2B5EF4-FFF2-40B4-BE49-F238E27FC236}">
                <a16:creationId xmlns:a16="http://schemas.microsoft.com/office/drawing/2014/main" id="{01745EA2-AD22-A384-94B7-FB6038A509D6}"/>
              </a:ext>
            </a:extLst>
          </p:cNvPr>
          <p:cNvSpPr txBox="1">
            <a:spLocks/>
          </p:cNvSpPr>
          <p:nvPr/>
        </p:nvSpPr>
        <p:spPr>
          <a:xfrm>
            <a:off x="6410325" y="2213991"/>
            <a:ext cx="5162550" cy="3510219"/>
          </a:xfrm>
          <a:prstGeom prst="rect">
            <a:avLst/>
          </a:prstGeom>
          <a:ln w="19050">
            <a:solidFill>
              <a:srgbClr val="0070C0"/>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i="1" dirty="0"/>
              <a:t>Efter Lunch</a:t>
            </a:r>
          </a:p>
          <a:p>
            <a:pPr algn="l"/>
            <a:r>
              <a:rPr lang="sv-SE" sz="2000" dirty="0">
                <a:latin typeface="Georgia" panose="02040502050405020303" pitchFamily="18" charset="0"/>
                <a:ea typeface="Times New Roman" panose="02020603050405020304" pitchFamily="18" charset="0"/>
              </a:rPr>
              <a:t>13,00		Tipspromenad</a:t>
            </a:r>
          </a:p>
          <a:p>
            <a:pPr algn="l"/>
            <a:r>
              <a:rPr lang="sv-SE" sz="2000" dirty="0">
                <a:latin typeface="Georgia" panose="02040502050405020303" pitchFamily="18" charset="0"/>
                <a:ea typeface="Times New Roman" panose="02020603050405020304" pitchFamily="18" charset="0"/>
              </a:rPr>
              <a:t>13,15		Forts. erfarenhetsutbyte</a:t>
            </a:r>
          </a:p>
          <a:p>
            <a:pPr algn="l"/>
            <a:endParaRPr lang="sv-SE" sz="2000" dirty="0">
              <a:latin typeface="Times New Roman" panose="02020603050405020304" pitchFamily="18" charset="0"/>
              <a:ea typeface="Times New Roman" panose="02020603050405020304" pitchFamily="18" charset="0"/>
            </a:endParaRPr>
          </a:p>
          <a:p>
            <a:pPr algn="l">
              <a:spcAft>
                <a:spcPts val="1045"/>
              </a:spcAft>
            </a:pPr>
            <a:r>
              <a:rPr lang="sv-SE" sz="2000" dirty="0">
                <a:latin typeface="Georgia" panose="02040502050405020303" pitchFamily="18" charset="0"/>
                <a:ea typeface="Times New Roman" panose="02020603050405020304" pitchFamily="18" charset="0"/>
              </a:rPr>
              <a:t>14,15 		Bensträck med fika </a:t>
            </a:r>
          </a:p>
          <a:p>
            <a:pPr algn="l">
              <a:spcAft>
                <a:spcPts val="1045"/>
              </a:spcAft>
            </a:pPr>
            <a:r>
              <a:rPr lang="sv-SE" sz="2000" dirty="0">
                <a:latin typeface="Georgia" panose="02040502050405020303" pitchFamily="18" charset="0"/>
                <a:ea typeface="Times New Roman" panose="02020603050405020304" pitchFamily="18" charset="0"/>
              </a:rPr>
              <a:t>14,20		Senaste nytt från 			Skolmatsakademin</a:t>
            </a:r>
          </a:p>
          <a:p>
            <a:pPr algn="l">
              <a:spcAft>
                <a:spcPts val="1045"/>
              </a:spcAft>
            </a:pPr>
            <a:r>
              <a:rPr lang="sv-SE" sz="2000" dirty="0">
                <a:latin typeface="Georgia" panose="02040502050405020303" pitchFamily="18" charset="0"/>
                <a:ea typeface="Times New Roman" panose="02020603050405020304" pitchFamily="18" charset="0"/>
              </a:rPr>
              <a:t>14,50		Avrundning</a:t>
            </a:r>
            <a:endParaRPr lang="sv-SE" sz="2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05753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utomhus, himmel, vatten, landskap&#10;&#10;AI-genererat innehåll kan vara felaktigt.">
            <a:extLst>
              <a:ext uri="{FF2B5EF4-FFF2-40B4-BE49-F238E27FC236}">
                <a16:creationId xmlns:a16="http://schemas.microsoft.com/office/drawing/2014/main" id="{5A097F79-0A80-76D2-A757-D7B94AD20416}"/>
              </a:ext>
            </a:extLst>
          </p:cNvPr>
          <p:cNvPicPr>
            <a:picLocks noChangeAspect="1"/>
          </p:cNvPicPr>
          <p:nvPr/>
        </p:nvPicPr>
        <p:blipFill>
          <a:blip r:embed="rId3">
            <a:alphaModFix amt="35000"/>
            <a:extLst>
              <a:ext uri="{BEBA8EAE-BF5A-486C-A8C5-ECC9F3942E4B}">
                <a14:imgProps xmlns:a14="http://schemas.microsoft.com/office/drawing/2010/main">
                  <a14:imgLayer r:embed="rId4">
                    <a14:imgEffect>
                      <a14:colorTemperature colorTemp="6916"/>
                    </a14:imgEffect>
                    <a14:imgEffect>
                      <a14:brightnessContrast bright="19000" contrast="58000"/>
                    </a14:imgEffect>
                  </a14:imgLayer>
                </a14:imgProps>
              </a:ext>
              <a:ext uri="{28A0092B-C50C-407E-A947-70E740481C1C}">
                <a14:useLocalDpi xmlns:a14="http://schemas.microsoft.com/office/drawing/2010/main" val="0"/>
              </a:ext>
            </a:extLst>
          </a:blip>
          <a:stretch>
            <a:fillRect/>
          </a:stretch>
        </p:blipFill>
        <p:spPr>
          <a:xfrm>
            <a:off x="164327" y="25444"/>
            <a:ext cx="11863346" cy="6535972"/>
          </a:xfrm>
          <a:prstGeom prst="rect">
            <a:avLst/>
          </a:prstGeom>
          <a:noFill/>
          <a:effectLst>
            <a:outerShdw blurRad="50800" dist="50800" dir="5400000" algn="ctr" rotWithShape="0">
              <a:srgbClr val="000000">
                <a:alpha val="13000"/>
              </a:srgbClr>
            </a:outerShdw>
          </a:effectLst>
        </p:spPr>
      </p:pic>
      <p:sp>
        <p:nvSpPr>
          <p:cNvPr id="2" name="Rubrik 1">
            <a:extLst>
              <a:ext uri="{FF2B5EF4-FFF2-40B4-BE49-F238E27FC236}">
                <a16:creationId xmlns:a16="http://schemas.microsoft.com/office/drawing/2014/main" id="{E6942A81-92D6-56E3-70CA-BFEC9A059BAE}"/>
              </a:ext>
            </a:extLst>
          </p:cNvPr>
          <p:cNvSpPr>
            <a:spLocks noGrp="1"/>
          </p:cNvSpPr>
          <p:nvPr>
            <p:ph type="ctrTitle"/>
          </p:nvPr>
        </p:nvSpPr>
        <p:spPr>
          <a:xfrm>
            <a:off x="1524000" y="516836"/>
            <a:ext cx="9144000" cy="651462"/>
          </a:xfrm>
        </p:spPr>
        <p:txBody>
          <a:bodyPr>
            <a:normAutofit fontScale="90000"/>
          </a:bodyPr>
          <a:lstStyle/>
          <a:p>
            <a:br>
              <a:rPr lang="sv-SE" sz="3200" b="1" dirty="0"/>
            </a:br>
            <a:r>
              <a:rPr lang="sv-SE" sz="3200" b="1" dirty="0"/>
              <a:t>Måltidsutvecklarnätverksträff</a:t>
            </a:r>
          </a:p>
        </p:txBody>
      </p:sp>
      <p:pic>
        <p:nvPicPr>
          <p:cNvPr id="6" name="Picture 2" descr="ockero-logo">
            <a:extLst>
              <a:ext uri="{FF2B5EF4-FFF2-40B4-BE49-F238E27FC236}">
                <a16:creationId xmlns:a16="http://schemas.microsoft.com/office/drawing/2014/main" id="{D2A1AE83-0651-F63B-9FEB-BA50A79E5E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991" y="296584"/>
            <a:ext cx="1366965" cy="43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ruta 6">
            <a:extLst>
              <a:ext uri="{FF2B5EF4-FFF2-40B4-BE49-F238E27FC236}">
                <a16:creationId xmlns:a16="http://schemas.microsoft.com/office/drawing/2014/main" id="{1CC475BE-424D-DFCA-1C1F-A9AA14A562F0}"/>
              </a:ext>
            </a:extLst>
          </p:cNvPr>
          <p:cNvSpPr txBox="1"/>
          <p:nvPr/>
        </p:nvSpPr>
        <p:spPr>
          <a:xfrm>
            <a:off x="8442153" y="296584"/>
            <a:ext cx="3421856" cy="307777"/>
          </a:xfrm>
          <a:prstGeom prst="rect">
            <a:avLst/>
          </a:prstGeom>
          <a:noFill/>
          <a:ln>
            <a:noFill/>
          </a:ln>
        </p:spPr>
        <p:txBody>
          <a:bodyPr wrap="square" rtlCol="0" anchor="ctr" anchorCtr="1">
            <a:spAutoFit/>
          </a:bodyPr>
          <a:lstStyle/>
          <a:p>
            <a:r>
              <a:rPr lang="sv-SE" sz="1400" i="1" dirty="0">
                <a:solidFill>
                  <a:srgbClr val="1F292E"/>
                </a:solidFill>
                <a:latin typeface="Franklin Gothic Book" panose="020B0503020102020204" pitchFamily="34" charset="0"/>
              </a:rPr>
              <a:t>Tillit – Mod – Engagemang – Nytänkande</a:t>
            </a:r>
            <a:endParaRPr lang="sv-SE" sz="1400" dirty="0">
              <a:latin typeface="Franklin Gothic Book" panose="020B0503020102020204" pitchFamily="34" charset="0"/>
            </a:endParaRPr>
          </a:p>
        </p:txBody>
      </p:sp>
      <p:sp>
        <p:nvSpPr>
          <p:cNvPr id="10" name="Underrubrik 2">
            <a:extLst>
              <a:ext uri="{FF2B5EF4-FFF2-40B4-BE49-F238E27FC236}">
                <a16:creationId xmlns:a16="http://schemas.microsoft.com/office/drawing/2014/main" id="{01745EA2-AD22-A384-94B7-FB6038A509D6}"/>
              </a:ext>
            </a:extLst>
          </p:cNvPr>
          <p:cNvSpPr txBox="1">
            <a:spLocks/>
          </p:cNvSpPr>
          <p:nvPr/>
        </p:nvSpPr>
        <p:spPr>
          <a:xfrm>
            <a:off x="6410325" y="1238251"/>
            <a:ext cx="5162550" cy="4485960"/>
          </a:xfrm>
          <a:prstGeom prst="rect">
            <a:avLst/>
          </a:prstGeom>
          <a:ln w="19050">
            <a:solidFill>
              <a:srgbClr val="0070C0"/>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sv-SE" sz="2000" dirty="0">
              <a:latin typeface="Times New Roman" panose="02020603050405020304" pitchFamily="18" charset="0"/>
              <a:ea typeface="Times New Roman" panose="02020603050405020304" pitchFamily="18" charset="0"/>
            </a:endParaRPr>
          </a:p>
        </p:txBody>
      </p:sp>
      <p:pic>
        <p:nvPicPr>
          <p:cNvPr id="12" name="Bildobjekt 11" descr="En bild som visar karta, text, kartbok">
            <a:extLst>
              <a:ext uri="{FF2B5EF4-FFF2-40B4-BE49-F238E27FC236}">
                <a16:creationId xmlns:a16="http://schemas.microsoft.com/office/drawing/2014/main" id="{C35C5751-F3F7-3CD7-5067-A27BE31F16F8}"/>
              </a:ext>
            </a:extLst>
          </p:cNvPr>
          <p:cNvPicPr>
            <a:picLocks noChangeAspect="1"/>
          </p:cNvPicPr>
          <p:nvPr/>
        </p:nvPicPr>
        <p:blipFill>
          <a:blip r:embed="rId6">
            <a:extLst>
              <a:ext uri="{28A0092B-C50C-407E-A947-70E740481C1C}">
                <a14:useLocalDpi xmlns:a14="http://schemas.microsoft.com/office/drawing/2010/main" val="0"/>
              </a:ext>
            </a:extLst>
          </a:blip>
          <a:srcRect l="9507"/>
          <a:stretch/>
        </p:blipFill>
        <p:spPr>
          <a:xfrm>
            <a:off x="1314450" y="1168298"/>
            <a:ext cx="3667125" cy="5393118"/>
          </a:xfrm>
          <a:prstGeom prst="rect">
            <a:avLst/>
          </a:prstGeom>
          <a:ln>
            <a:solidFill>
              <a:srgbClr val="0070C0"/>
            </a:solidFill>
          </a:ln>
        </p:spPr>
      </p:pic>
      <p:sp>
        <p:nvSpPr>
          <p:cNvPr id="14" name="Underrubrik 13">
            <a:extLst>
              <a:ext uri="{FF2B5EF4-FFF2-40B4-BE49-F238E27FC236}">
                <a16:creationId xmlns:a16="http://schemas.microsoft.com/office/drawing/2014/main" id="{06C4FB6D-EC77-CB75-84BB-4B1D0DDBF73D}"/>
              </a:ext>
            </a:extLst>
          </p:cNvPr>
          <p:cNvSpPr>
            <a:spLocks noGrp="1"/>
          </p:cNvSpPr>
          <p:nvPr>
            <p:ph type="subTitle" idx="1"/>
          </p:nvPr>
        </p:nvSpPr>
        <p:spPr>
          <a:xfrm>
            <a:off x="6524624" y="1388550"/>
            <a:ext cx="4933951" cy="4231200"/>
          </a:xfrm>
        </p:spPr>
        <p:txBody>
          <a:bodyPr/>
          <a:lstStyle/>
          <a:p>
            <a:pPr marL="342900" indent="-342900" algn="l">
              <a:buFont typeface="Arial" panose="020B0604020202020204" pitchFamily="34" charset="0"/>
              <a:buChar char="•"/>
            </a:pPr>
            <a:r>
              <a:rPr lang="sv-SE" dirty="0"/>
              <a:t>Norra skärgården = 10 öar</a:t>
            </a:r>
          </a:p>
          <a:p>
            <a:pPr marL="342900" indent="-342900" algn="l">
              <a:buFont typeface="Arial" panose="020B0604020202020204" pitchFamily="34" charset="0"/>
              <a:buChar char="•"/>
            </a:pPr>
            <a:endParaRPr lang="sv-SE" dirty="0"/>
          </a:p>
          <a:p>
            <a:pPr marL="342900" indent="-342900" algn="l">
              <a:buFont typeface="Arial" panose="020B0604020202020204" pitchFamily="34" charset="0"/>
              <a:buChar char="•"/>
            </a:pPr>
            <a:r>
              <a:rPr lang="sv-SE" dirty="0"/>
              <a:t>Rörö i norr</a:t>
            </a:r>
          </a:p>
          <a:p>
            <a:pPr marL="342900" indent="-342900" algn="l">
              <a:buFont typeface="Arial" panose="020B0604020202020204" pitchFamily="34" charset="0"/>
              <a:buChar char="•"/>
            </a:pPr>
            <a:r>
              <a:rPr lang="sv-SE" dirty="0"/>
              <a:t>Hälsö</a:t>
            </a:r>
          </a:p>
          <a:p>
            <a:pPr marL="342900" indent="-342900" algn="l">
              <a:buFont typeface="Arial" panose="020B0604020202020204" pitchFamily="34" charset="0"/>
              <a:buChar char="•"/>
            </a:pPr>
            <a:r>
              <a:rPr lang="sv-SE" dirty="0"/>
              <a:t>Öckerö</a:t>
            </a:r>
          </a:p>
          <a:p>
            <a:pPr marL="342900" indent="-342900" algn="l">
              <a:buFont typeface="Arial" panose="020B0604020202020204" pitchFamily="34" charset="0"/>
              <a:buChar char="•"/>
            </a:pPr>
            <a:r>
              <a:rPr lang="sv-SE" dirty="0"/>
              <a:t>Hönö </a:t>
            </a:r>
          </a:p>
          <a:p>
            <a:pPr marL="342900" indent="-342900" algn="l">
              <a:buFont typeface="Arial" panose="020B0604020202020204" pitchFamily="34" charset="0"/>
              <a:buChar char="•"/>
            </a:pPr>
            <a:r>
              <a:rPr lang="sv-SE" dirty="0"/>
              <a:t>Fotö</a:t>
            </a:r>
          </a:p>
          <a:p>
            <a:pPr marL="342900" indent="-342900" algn="l">
              <a:buFont typeface="Arial" panose="020B0604020202020204" pitchFamily="34" charset="0"/>
              <a:buChar char="•"/>
            </a:pPr>
            <a:r>
              <a:rPr lang="sv-SE" dirty="0"/>
              <a:t>Björkö </a:t>
            </a:r>
          </a:p>
          <a:p>
            <a:pPr marL="342900" indent="-342900" algn="l">
              <a:buFont typeface="Arial" panose="020B0604020202020204" pitchFamily="34" charset="0"/>
              <a:buChar char="•"/>
            </a:pPr>
            <a:endParaRPr lang="sv-SE" dirty="0"/>
          </a:p>
        </p:txBody>
      </p:sp>
    </p:spTree>
    <p:extLst>
      <p:ext uri="{BB962C8B-B14F-4D97-AF65-F5344CB8AC3E}">
        <p14:creationId xmlns:p14="http://schemas.microsoft.com/office/powerpoint/2010/main" val="677512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utomhus, himmel, vatten, landskap&#10;&#10;AI-genererat innehåll kan vara felaktigt.">
            <a:extLst>
              <a:ext uri="{FF2B5EF4-FFF2-40B4-BE49-F238E27FC236}">
                <a16:creationId xmlns:a16="http://schemas.microsoft.com/office/drawing/2014/main" id="{5A097F79-0A80-76D2-A757-D7B94AD20416}"/>
              </a:ext>
            </a:extLst>
          </p:cNvPr>
          <p:cNvPicPr>
            <a:picLocks noChangeAspect="1"/>
          </p:cNvPicPr>
          <p:nvPr/>
        </p:nvPicPr>
        <p:blipFill>
          <a:blip r:embed="rId3">
            <a:alphaModFix amt="35000"/>
            <a:extLst>
              <a:ext uri="{BEBA8EAE-BF5A-486C-A8C5-ECC9F3942E4B}">
                <a14:imgProps xmlns:a14="http://schemas.microsoft.com/office/drawing/2010/main">
                  <a14:imgLayer r:embed="rId4">
                    <a14:imgEffect>
                      <a14:colorTemperature colorTemp="6916"/>
                    </a14:imgEffect>
                    <a14:imgEffect>
                      <a14:brightnessContrast bright="19000" contrast="58000"/>
                    </a14:imgEffect>
                  </a14:imgLayer>
                </a14:imgProps>
              </a:ext>
              <a:ext uri="{28A0092B-C50C-407E-A947-70E740481C1C}">
                <a14:useLocalDpi xmlns:a14="http://schemas.microsoft.com/office/drawing/2010/main" val="0"/>
              </a:ext>
            </a:extLst>
          </a:blip>
          <a:stretch>
            <a:fillRect/>
          </a:stretch>
        </p:blipFill>
        <p:spPr>
          <a:xfrm>
            <a:off x="164326" y="161014"/>
            <a:ext cx="11863346" cy="6535972"/>
          </a:xfrm>
          <a:prstGeom prst="rect">
            <a:avLst/>
          </a:prstGeom>
          <a:noFill/>
          <a:effectLst>
            <a:outerShdw blurRad="50800" dist="50800" dir="5400000" algn="ctr" rotWithShape="0">
              <a:srgbClr val="000000">
                <a:alpha val="13000"/>
              </a:srgbClr>
            </a:outerShdw>
          </a:effectLst>
        </p:spPr>
      </p:pic>
      <p:sp>
        <p:nvSpPr>
          <p:cNvPr id="2" name="Rubrik 1">
            <a:extLst>
              <a:ext uri="{FF2B5EF4-FFF2-40B4-BE49-F238E27FC236}">
                <a16:creationId xmlns:a16="http://schemas.microsoft.com/office/drawing/2014/main" id="{E6942A81-92D6-56E3-70CA-BFEC9A059BAE}"/>
              </a:ext>
            </a:extLst>
          </p:cNvPr>
          <p:cNvSpPr>
            <a:spLocks noGrp="1"/>
          </p:cNvSpPr>
          <p:nvPr>
            <p:ph type="ctrTitle"/>
          </p:nvPr>
        </p:nvSpPr>
        <p:spPr>
          <a:xfrm>
            <a:off x="1524000" y="516836"/>
            <a:ext cx="9144000" cy="651462"/>
          </a:xfrm>
        </p:spPr>
        <p:txBody>
          <a:bodyPr>
            <a:normAutofit fontScale="90000"/>
          </a:bodyPr>
          <a:lstStyle/>
          <a:p>
            <a:br>
              <a:rPr lang="sv-SE" sz="3200" b="1" dirty="0"/>
            </a:br>
            <a:r>
              <a:rPr lang="sv-SE" sz="3200" b="1" dirty="0"/>
              <a:t>Måltidsutvecklarnätverksträff</a:t>
            </a:r>
          </a:p>
        </p:txBody>
      </p:sp>
      <p:sp>
        <p:nvSpPr>
          <p:cNvPr id="3" name="Underrubrik 2">
            <a:extLst>
              <a:ext uri="{FF2B5EF4-FFF2-40B4-BE49-F238E27FC236}">
                <a16:creationId xmlns:a16="http://schemas.microsoft.com/office/drawing/2014/main" id="{A669D711-CFD0-910A-18D3-9899553AD8A0}"/>
              </a:ext>
            </a:extLst>
          </p:cNvPr>
          <p:cNvSpPr>
            <a:spLocks noGrp="1"/>
          </p:cNvSpPr>
          <p:nvPr>
            <p:ph type="subTitle" idx="1"/>
          </p:nvPr>
        </p:nvSpPr>
        <p:spPr>
          <a:xfrm>
            <a:off x="933449" y="1257300"/>
            <a:ext cx="5162550" cy="4733925"/>
          </a:xfrm>
          <a:ln w="19050">
            <a:solidFill>
              <a:srgbClr val="0070C0"/>
            </a:solidFill>
          </a:ln>
        </p:spPr>
        <p:txBody>
          <a:bodyPr>
            <a:normAutofit/>
          </a:bodyPr>
          <a:lstStyle/>
          <a:p>
            <a:r>
              <a:rPr lang="sv-SE" dirty="0"/>
              <a:t>Egna lösningar för transport</a:t>
            </a:r>
          </a:p>
        </p:txBody>
      </p:sp>
      <p:pic>
        <p:nvPicPr>
          <p:cNvPr id="6" name="Picture 2" descr="ockero-logo">
            <a:extLst>
              <a:ext uri="{FF2B5EF4-FFF2-40B4-BE49-F238E27FC236}">
                <a16:creationId xmlns:a16="http://schemas.microsoft.com/office/drawing/2014/main" id="{D2A1AE83-0651-F63B-9FEB-BA50A79E5E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991" y="296584"/>
            <a:ext cx="1366965" cy="43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ruta 6">
            <a:extLst>
              <a:ext uri="{FF2B5EF4-FFF2-40B4-BE49-F238E27FC236}">
                <a16:creationId xmlns:a16="http://schemas.microsoft.com/office/drawing/2014/main" id="{1CC475BE-424D-DFCA-1C1F-A9AA14A562F0}"/>
              </a:ext>
            </a:extLst>
          </p:cNvPr>
          <p:cNvSpPr txBox="1"/>
          <p:nvPr/>
        </p:nvSpPr>
        <p:spPr>
          <a:xfrm>
            <a:off x="8442153" y="296584"/>
            <a:ext cx="3421856" cy="307777"/>
          </a:xfrm>
          <a:prstGeom prst="rect">
            <a:avLst/>
          </a:prstGeom>
          <a:noFill/>
          <a:ln>
            <a:noFill/>
          </a:ln>
        </p:spPr>
        <p:txBody>
          <a:bodyPr wrap="square" rtlCol="0" anchor="ctr" anchorCtr="1">
            <a:spAutoFit/>
          </a:bodyPr>
          <a:lstStyle/>
          <a:p>
            <a:r>
              <a:rPr lang="sv-SE" sz="1400" i="1" dirty="0">
                <a:solidFill>
                  <a:srgbClr val="1F292E"/>
                </a:solidFill>
                <a:latin typeface="Franklin Gothic Book" panose="020B0503020102020204" pitchFamily="34" charset="0"/>
              </a:rPr>
              <a:t>Tillit – Mod – Engagemang – Nytänkande</a:t>
            </a:r>
            <a:endParaRPr lang="sv-SE" sz="1400" dirty="0">
              <a:latin typeface="Franklin Gothic Book" panose="020B0503020102020204" pitchFamily="34" charset="0"/>
            </a:endParaRPr>
          </a:p>
        </p:txBody>
      </p:sp>
      <p:sp>
        <p:nvSpPr>
          <p:cNvPr id="10" name="Underrubrik 2">
            <a:extLst>
              <a:ext uri="{FF2B5EF4-FFF2-40B4-BE49-F238E27FC236}">
                <a16:creationId xmlns:a16="http://schemas.microsoft.com/office/drawing/2014/main" id="{01745EA2-AD22-A384-94B7-FB6038A509D6}"/>
              </a:ext>
            </a:extLst>
          </p:cNvPr>
          <p:cNvSpPr txBox="1">
            <a:spLocks/>
          </p:cNvSpPr>
          <p:nvPr/>
        </p:nvSpPr>
        <p:spPr>
          <a:xfrm>
            <a:off x="6410325" y="1257301"/>
            <a:ext cx="5162550" cy="4466910"/>
          </a:xfrm>
          <a:prstGeom prst="rect">
            <a:avLst/>
          </a:prstGeom>
          <a:ln w="19050">
            <a:solidFill>
              <a:srgbClr val="0070C0"/>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sv-SE" sz="2000" dirty="0">
              <a:latin typeface="Georgia" panose="02040502050405020303" pitchFamily="18" charset="0"/>
              <a:ea typeface="Times New Roman" panose="02020603050405020304" pitchFamily="18" charset="0"/>
            </a:endParaRPr>
          </a:p>
          <a:p>
            <a:pPr marL="342900" indent="-342900" algn="l">
              <a:buFont typeface="Arial" panose="020B0604020202020204" pitchFamily="34" charset="0"/>
              <a:buChar char="•"/>
            </a:pPr>
            <a:endParaRPr lang="sv-SE" sz="3200" dirty="0">
              <a:latin typeface="Georgia" panose="02040502050405020303" pitchFamily="18" charset="0"/>
              <a:ea typeface="Times New Roman" panose="02020603050405020304" pitchFamily="18" charset="0"/>
            </a:endParaRPr>
          </a:p>
          <a:p>
            <a:pPr marL="342900" indent="-342900" algn="l">
              <a:buFont typeface="Arial" panose="020B0604020202020204" pitchFamily="34" charset="0"/>
              <a:buChar char="•"/>
            </a:pPr>
            <a:r>
              <a:rPr lang="sv-SE" sz="3200" dirty="0">
                <a:latin typeface="Georgia" panose="02040502050405020303" pitchFamily="18" charset="0"/>
                <a:ea typeface="Times New Roman" panose="02020603050405020304" pitchFamily="18" charset="0"/>
              </a:rPr>
              <a:t>Utmaningar</a:t>
            </a:r>
          </a:p>
          <a:p>
            <a:pPr algn="l"/>
            <a:r>
              <a:rPr lang="sv-SE" sz="3200" dirty="0">
                <a:latin typeface="Georgia" panose="02040502050405020303" pitchFamily="18" charset="0"/>
                <a:ea typeface="Times New Roman" panose="02020603050405020304" pitchFamily="18" charset="0"/>
              </a:rPr>
              <a:t>	&amp;</a:t>
            </a:r>
          </a:p>
          <a:p>
            <a:pPr marL="342900" indent="-342900" algn="l">
              <a:buFont typeface="Arial" panose="020B0604020202020204" pitchFamily="34" charset="0"/>
              <a:buChar char="•"/>
            </a:pPr>
            <a:r>
              <a:rPr lang="sv-SE" sz="3200" dirty="0">
                <a:latin typeface="Georgia" panose="02040502050405020303" pitchFamily="18" charset="0"/>
                <a:ea typeface="Times New Roman" panose="02020603050405020304" pitchFamily="18" charset="0"/>
              </a:rPr>
              <a:t>Möjligheter</a:t>
            </a:r>
            <a:r>
              <a:rPr lang="sv-SE" dirty="0">
                <a:latin typeface="Georgia" panose="02040502050405020303" pitchFamily="18" charset="0"/>
                <a:ea typeface="Times New Roman" panose="02020603050405020304" pitchFamily="18" charset="0"/>
              </a:rPr>
              <a:t> </a:t>
            </a:r>
          </a:p>
          <a:p>
            <a:pPr algn="l">
              <a:spcAft>
                <a:spcPts val="1045"/>
              </a:spcAft>
            </a:pPr>
            <a:endParaRPr lang="sv-SE" sz="2000" dirty="0">
              <a:latin typeface="Times New Roman" panose="02020603050405020304" pitchFamily="18" charset="0"/>
              <a:ea typeface="Times New Roman" panose="02020603050405020304" pitchFamily="18" charset="0"/>
            </a:endParaRPr>
          </a:p>
        </p:txBody>
      </p:sp>
      <p:pic>
        <p:nvPicPr>
          <p:cNvPr id="9" name="Bildobjekt 8" descr="En bild som visar text, moln, utomhus, vatten&#10;&#10;AI-genererat innehåll kan vara felaktigt.">
            <a:extLst>
              <a:ext uri="{FF2B5EF4-FFF2-40B4-BE49-F238E27FC236}">
                <a16:creationId xmlns:a16="http://schemas.microsoft.com/office/drawing/2014/main" id="{43E3A5E9-1C81-7D3C-F95E-4196256F1E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68774" y="1967531"/>
            <a:ext cx="3374725" cy="3900503"/>
          </a:xfrm>
          <a:prstGeom prst="rect">
            <a:avLst/>
          </a:prstGeom>
        </p:spPr>
      </p:pic>
    </p:spTree>
    <p:extLst>
      <p:ext uri="{BB962C8B-B14F-4D97-AF65-F5344CB8AC3E}">
        <p14:creationId xmlns:p14="http://schemas.microsoft.com/office/powerpoint/2010/main" val="3180972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utomhus, himmel, vatten, landskap&#10;&#10;AI-genererat innehåll kan vara felaktigt.">
            <a:extLst>
              <a:ext uri="{FF2B5EF4-FFF2-40B4-BE49-F238E27FC236}">
                <a16:creationId xmlns:a16="http://schemas.microsoft.com/office/drawing/2014/main" id="{5A097F79-0A80-76D2-A757-D7B94AD20416}"/>
              </a:ext>
            </a:extLst>
          </p:cNvPr>
          <p:cNvPicPr>
            <a:picLocks noChangeAspect="1"/>
          </p:cNvPicPr>
          <p:nvPr/>
        </p:nvPicPr>
        <p:blipFill>
          <a:blip r:embed="rId2">
            <a:alphaModFix amt="35000"/>
            <a:extLst>
              <a:ext uri="{BEBA8EAE-BF5A-486C-A8C5-ECC9F3942E4B}">
                <a14:imgProps xmlns:a14="http://schemas.microsoft.com/office/drawing/2010/main">
                  <a14:imgLayer r:embed="rId3">
                    <a14:imgEffect>
                      <a14:colorTemperature colorTemp="6916"/>
                    </a14:imgEffect>
                    <a14:imgEffect>
                      <a14:brightnessContrast bright="19000" contrast="58000"/>
                    </a14:imgEffect>
                  </a14:imgLayer>
                </a14:imgProps>
              </a:ext>
              <a:ext uri="{28A0092B-C50C-407E-A947-70E740481C1C}">
                <a14:useLocalDpi xmlns:a14="http://schemas.microsoft.com/office/drawing/2010/main" val="0"/>
              </a:ext>
            </a:extLst>
          </a:blip>
          <a:stretch>
            <a:fillRect/>
          </a:stretch>
        </p:blipFill>
        <p:spPr>
          <a:xfrm>
            <a:off x="164326" y="161014"/>
            <a:ext cx="11863346" cy="6535972"/>
          </a:xfrm>
          <a:prstGeom prst="rect">
            <a:avLst/>
          </a:prstGeom>
          <a:noFill/>
          <a:effectLst>
            <a:outerShdw blurRad="50800" dist="50800" dir="5400000" algn="ctr" rotWithShape="0">
              <a:srgbClr val="000000">
                <a:alpha val="13000"/>
              </a:srgbClr>
            </a:outerShdw>
          </a:effectLst>
        </p:spPr>
      </p:pic>
      <p:sp>
        <p:nvSpPr>
          <p:cNvPr id="2" name="Rubrik 1">
            <a:extLst>
              <a:ext uri="{FF2B5EF4-FFF2-40B4-BE49-F238E27FC236}">
                <a16:creationId xmlns:a16="http://schemas.microsoft.com/office/drawing/2014/main" id="{E6942A81-92D6-56E3-70CA-BFEC9A059BAE}"/>
              </a:ext>
            </a:extLst>
          </p:cNvPr>
          <p:cNvSpPr>
            <a:spLocks noGrp="1"/>
          </p:cNvSpPr>
          <p:nvPr>
            <p:ph type="ctrTitle"/>
          </p:nvPr>
        </p:nvSpPr>
        <p:spPr>
          <a:xfrm>
            <a:off x="1524000" y="516836"/>
            <a:ext cx="9144000" cy="651462"/>
          </a:xfrm>
        </p:spPr>
        <p:txBody>
          <a:bodyPr>
            <a:normAutofit fontScale="90000"/>
          </a:bodyPr>
          <a:lstStyle/>
          <a:p>
            <a:br>
              <a:rPr lang="sv-SE" sz="3200" b="1" dirty="0"/>
            </a:br>
            <a:r>
              <a:rPr lang="sv-SE" sz="3200" b="1" dirty="0"/>
              <a:t>Måltidsutvecklarnätverksträff</a:t>
            </a:r>
          </a:p>
        </p:txBody>
      </p:sp>
      <p:pic>
        <p:nvPicPr>
          <p:cNvPr id="6" name="Picture 2" descr="ockero-logo">
            <a:extLst>
              <a:ext uri="{FF2B5EF4-FFF2-40B4-BE49-F238E27FC236}">
                <a16:creationId xmlns:a16="http://schemas.microsoft.com/office/drawing/2014/main" id="{D2A1AE83-0651-F63B-9FEB-BA50A79E5E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991" y="296584"/>
            <a:ext cx="1366965" cy="43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ruta 6">
            <a:extLst>
              <a:ext uri="{FF2B5EF4-FFF2-40B4-BE49-F238E27FC236}">
                <a16:creationId xmlns:a16="http://schemas.microsoft.com/office/drawing/2014/main" id="{1CC475BE-424D-DFCA-1C1F-A9AA14A562F0}"/>
              </a:ext>
            </a:extLst>
          </p:cNvPr>
          <p:cNvSpPr txBox="1"/>
          <p:nvPr/>
        </p:nvSpPr>
        <p:spPr>
          <a:xfrm>
            <a:off x="8442153" y="296584"/>
            <a:ext cx="3421856" cy="307777"/>
          </a:xfrm>
          <a:prstGeom prst="rect">
            <a:avLst/>
          </a:prstGeom>
          <a:noFill/>
          <a:ln>
            <a:noFill/>
          </a:ln>
        </p:spPr>
        <p:txBody>
          <a:bodyPr wrap="square" rtlCol="0" anchor="ctr" anchorCtr="1">
            <a:spAutoFit/>
          </a:bodyPr>
          <a:lstStyle/>
          <a:p>
            <a:r>
              <a:rPr lang="sv-SE" sz="1400" i="1" dirty="0">
                <a:solidFill>
                  <a:srgbClr val="1F292E"/>
                </a:solidFill>
                <a:latin typeface="Franklin Gothic Book" panose="020B0503020102020204" pitchFamily="34" charset="0"/>
              </a:rPr>
              <a:t>Tillit – Mod – Engagemang – Nytänkande</a:t>
            </a:r>
            <a:endParaRPr lang="sv-SE" sz="1400" dirty="0">
              <a:latin typeface="Franklin Gothic Book" panose="020B0503020102020204" pitchFamily="34" charset="0"/>
            </a:endParaRPr>
          </a:p>
        </p:txBody>
      </p:sp>
      <p:sp>
        <p:nvSpPr>
          <p:cNvPr id="9" name="Underrubrik 8">
            <a:extLst>
              <a:ext uri="{FF2B5EF4-FFF2-40B4-BE49-F238E27FC236}">
                <a16:creationId xmlns:a16="http://schemas.microsoft.com/office/drawing/2014/main" id="{C125F084-DD96-198E-BBC9-FC75098087A4}"/>
              </a:ext>
            </a:extLst>
          </p:cNvPr>
          <p:cNvSpPr>
            <a:spLocks noGrp="1"/>
          </p:cNvSpPr>
          <p:nvPr>
            <p:ph type="subTitle" idx="1"/>
          </p:nvPr>
        </p:nvSpPr>
        <p:spPr>
          <a:xfrm>
            <a:off x="1524000" y="1388550"/>
            <a:ext cx="9144000" cy="3869250"/>
          </a:xfrm>
        </p:spPr>
        <p:txBody>
          <a:bodyPr/>
          <a:lstStyle/>
          <a:p>
            <a:endParaRPr lang="sv-SE" b="1" dirty="0"/>
          </a:p>
          <a:p>
            <a:r>
              <a:rPr lang="sv-SE" sz="3200" b="1" dirty="0"/>
              <a:t>Frågor eller funderingar?</a:t>
            </a:r>
          </a:p>
        </p:txBody>
      </p:sp>
      <p:pic>
        <p:nvPicPr>
          <p:cNvPr id="12" name="Bildobjekt 11" descr="En bild som visar led">
            <a:extLst>
              <a:ext uri="{FF2B5EF4-FFF2-40B4-BE49-F238E27FC236}">
                <a16:creationId xmlns:a16="http://schemas.microsoft.com/office/drawing/2014/main" id="{E01753D8-7DEA-F194-FF8B-C3AE575ABD8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457324" y="2419349"/>
            <a:ext cx="4219576" cy="4067177"/>
          </a:xfrm>
          <a:prstGeom prst="rect">
            <a:avLst/>
          </a:prstGeom>
        </p:spPr>
      </p:pic>
    </p:spTree>
    <p:extLst>
      <p:ext uri="{BB962C8B-B14F-4D97-AF65-F5344CB8AC3E}">
        <p14:creationId xmlns:p14="http://schemas.microsoft.com/office/powerpoint/2010/main" val="3599001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utomhus, himmel, vatten, landskap&#10;&#10;AI-genererat innehåll kan vara felaktigt.">
            <a:extLst>
              <a:ext uri="{FF2B5EF4-FFF2-40B4-BE49-F238E27FC236}">
                <a16:creationId xmlns:a16="http://schemas.microsoft.com/office/drawing/2014/main" id="{5A097F79-0A80-76D2-A757-D7B94AD20416}"/>
              </a:ext>
            </a:extLst>
          </p:cNvPr>
          <p:cNvPicPr>
            <a:picLocks noChangeAspect="1"/>
          </p:cNvPicPr>
          <p:nvPr/>
        </p:nvPicPr>
        <p:blipFill>
          <a:blip r:embed="rId2">
            <a:alphaModFix amt="35000"/>
            <a:extLst>
              <a:ext uri="{BEBA8EAE-BF5A-486C-A8C5-ECC9F3942E4B}">
                <a14:imgProps xmlns:a14="http://schemas.microsoft.com/office/drawing/2010/main">
                  <a14:imgLayer r:embed="rId3">
                    <a14:imgEffect>
                      <a14:colorTemperature colorTemp="6916"/>
                    </a14:imgEffect>
                    <a14:imgEffect>
                      <a14:brightnessContrast bright="19000" contrast="58000"/>
                    </a14:imgEffect>
                  </a14:imgLayer>
                </a14:imgProps>
              </a:ext>
              <a:ext uri="{28A0092B-C50C-407E-A947-70E740481C1C}">
                <a14:useLocalDpi xmlns:a14="http://schemas.microsoft.com/office/drawing/2010/main" val="0"/>
              </a:ext>
            </a:extLst>
          </a:blip>
          <a:stretch>
            <a:fillRect/>
          </a:stretch>
        </p:blipFill>
        <p:spPr>
          <a:xfrm>
            <a:off x="164327" y="25444"/>
            <a:ext cx="11863346" cy="6535972"/>
          </a:xfrm>
          <a:prstGeom prst="rect">
            <a:avLst/>
          </a:prstGeom>
          <a:noFill/>
          <a:effectLst>
            <a:outerShdw blurRad="50800" dist="50800" dir="5400000" algn="ctr" rotWithShape="0">
              <a:srgbClr val="000000">
                <a:alpha val="13000"/>
              </a:srgbClr>
            </a:outerShdw>
          </a:effectLst>
        </p:spPr>
      </p:pic>
      <p:sp>
        <p:nvSpPr>
          <p:cNvPr id="2" name="Rubrik 1">
            <a:extLst>
              <a:ext uri="{FF2B5EF4-FFF2-40B4-BE49-F238E27FC236}">
                <a16:creationId xmlns:a16="http://schemas.microsoft.com/office/drawing/2014/main" id="{E6942A81-92D6-56E3-70CA-BFEC9A059BAE}"/>
              </a:ext>
            </a:extLst>
          </p:cNvPr>
          <p:cNvSpPr>
            <a:spLocks noGrp="1"/>
          </p:cNvSpPr>
          <p:nvPr>
            <p:ph type="ctrTitle"/>
          </p:nvPr>
        </p:nvSpPr>
        <p:spPr>
          <a:xfrm>
            <a:off x="1524000" y="516836"/>
            <a:ext cx="9144000" cy="651462"/>
          </a:xfrm>
        </p:spPr>
        <p:txBody>
          <a:bodyPr>
            <a:normAutofit fontScale="90000"/>
          </a:bodyPr>
          <a:lstStyle/>
          <a:p>
            <a:br>
              <a:rPr lang="sv-SE" sz="3200" b="1" dirty="0"/>
            </a:br>
            <a:r>
              <a:rPr lang="sv-SE" sz="3200" b="1" dirty="0"/>
              <a:t>Måltidsutvecklarnätverksträff</a:t>
            </a:r>
          </a:p>
        </p:txBody>
      </p:sp>
      <p:pic>
        <p:nvPicPr>
          <p:cNvPr id="6" name="Picture 2" descr="ockero-logo">
            <a:extLst>
              <a:ext uri="{FF2B5EF4-FFF2-40B4-BE49-F238E27FC236}">
                <a16:creationId xmlns:a16="http://schemas.microsoft.com/office/drawing/2014/main" id="{D2A1AE83-0651-F63B-9FEB-BA50A79E5E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991" y="296584"/>
            <a:ext cx="1366965" cy="43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ruta 6">
            <a:extLst>
              <a:ext uri="{FF2B5EF4-FFF2-40B4-BE49-F238E27FC236}">
                <a16:creationId xmlns:a16="http://schemas.microsoft.com/office/drawing/2014/main" id="{1CC475BE-424D-DFCA-1C1F-A9AA14A562F0}"/>
              </a:ext>
            </a:extLst>
          </p:cNvPr>
          <p:cNvSpPr txBox="1"/>
          <p:nvPr/>
        </p:nvSpPr>
        <p:spPr>
          <a:xfrm>
            <a:off x="8442153" y="296584"/>
            <a:ext cx="3421856" cy="307777"/>
          </a:xfrm>
          <a:prstGeom prst="rect">
            <a:avLst/>
          </a:prstGeom>
          <a:noFill/>
          <a:ln>
            <a:noFill/>
          </a:ln>
        </p:spPr>
        <p:txBody>
          <a:bodyPr wrap="square" rtlCol="0" anchor="ctr" anchorCtr="1">
            <a:spAutoFit/>
          </a:bodyPr>
          <a:lstStyle/>
          <a:p>
            <a:r>
              <a:rPr lang="sv-SE" sz="1400" i="1" dirty="0">
                <a:solidFill>
                  <a:srgbClr val="1F292E"/>
                </a:solidFill>
                <a:latin typeface="Franklin Gothic Book" panose="020B0503020102020204" pitchFamily="34" charset="0"/>
              </a:rPr>
              <a:t>Tillit – Mod – Engagemang – Nytänkande</a:t>
            </a:r>
            <a:endParaRPr lang="sv-SE" sz="1400" dirty="0">
              <a:latin typeface="Franklin Gothic Book" panose="020B0503020102020204" pitchFamily="34" charset="0"/>
            </a:endParaRPr>
          </a:p>
        </p:txBody>
      </p:sp>
      <p:sp>
        <p:nvSpPr>
          <p:cNvPr id="10" name="Underrubrik 2">
            <a:extLst>
              <a:ext uri="{FF2B5EF4-FFF2-40B4-BE49-F238E27FC236}">
                <a16:creationId xmlns:a16="http://schemas.microsoft.com/office/drawing/2014/main" id="{01745EA2-AD22-A384-94B7-FB6038A509D6}"/>
              </a:ext>
            </a:extLst>
          </p:cNvPr>
          <p:cNvSpPr txBox="1">
            <a:spLocks/>
          </p:cNvSpPr>
          <p:nvPr/>
        </p:nvSpPr>
        <p:spPr>
          <a:xfrm>
            <a:off x="3279603" y="1251358"/>
            <a:ext cx="5162550" cy="3339692"/>
          </a:xfrm>
          <a:prstGeom prst="rect">
            <a:avLst/>
          </a:prstGeom>
          <a:ln w="19050">
            <a:solidFill>
              <a:srgbClr val="0070C0"/>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sv-SE" sz="2000" dirty="0">
              <a:latin typeface="Georgia" panose="02040502050405020303" pitchFamily="18" charset="0"/>
              <a:ea typeface="Times New Roman" panose="02020603050405020304" pitchFamily="18" charset="0"/>
            </a:endParaRPr>
          </a:p>
          <a:p>
            <a:pPr algn="l"/>
            <a:endParaRPr lang="sv-SE" sz="2000" dirty="0">
              <a:latin typeface="Georgia" panose="02040502050405020303" pitchFamily="18" charset="0"/>
              <a:ea typeface="Times New Roman" panose="02020603050405020304" pitchFamily="18" charset="0"/>
            </a:endParaRPr>
          </a:p>
          <a:p>
            <a:pPr marL="342900" indent="-342900" algn="l">
              <a:buFont typeface="Arial" panose="020B0604020202020204" pitchFamily="34" charset="0"/>
              <a:buChar char="•"/>
            </a:pPr>
            <a:r>
              <a:rPr lang="sv-SE" sz="2800" dirty="0">
                <a:latin typeface="Georgia" panose="02040502050405020303" pitchFamily="18" charset="0"/>
                <a:ea typeface="Times New Roman" panose="02020603050405020304" pitchFamily="18" charset="0"/>
              </a:rPr>
              <a:t>Vårt nyaste kök Björkö invigdes 2021</a:t>
            </a:r>
          </a:p>
          <a:p>
            <a:pPr marL="342900" indent="-342900" algn="l">
              <a:buFont typeface="Arial" panose="020B0604020202020204" pitchFamily="34" charset="0"/>
              <a:buChar char="•"/>
            </a:pPr>
            <a:endParaRPr lang="sv-SE" sz="2800" dirty="0">
              <a:latin typeface="Georgia" panose="02040502050405020303" pitchFamily="18" charset="0"/>
              <a:ea typeface="Times New Roman" panose="02020603050405020304" pitchFamily="18" charset="0"/>
            </a:endParaRPr>
          </a:p>
          <a:p>
            <a:pPr marL="342900" indent="-342900" algn="l">
              <a:buFont typeface="Arial" panose="020B0604020202020204" pitchFamily="34" charset="0"/>
              <a:buChar char="•"/>
            </a:pPr>
            <a:r>
              <a:rPr lang="sv-SE" sz="2800" dirty="0">
                <a:latin typeface="Georgia" panose="02040502050405020303" pitchFamily="18" charset="0"/>
                <a:ea typeface="Times New Roman" panose="02020603050405020304" pitchFamily="18" charset="0"/>
              </a:rPr>
              <a:t>Rundtur</a:t>
            </a:r>
          </a:p>
        </p:txBody>
      </p:sp>
    </p:spTree>
    <p:extLst>
      <p:ext uri="{BB962C8B-B14F-4D97-AF65-F5344CB8AC3E}">
        <p14:creationId xmlns:p14="http://schemas.microsoft.com/office/powerpoint/2010/main" val="3155941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utomhus, himmel, vatten, landskap&#10;&#10;AI-genererat innehåll kan vara felaktigt.">
            <a:extLst>
              <a:ext uri="{FF2B5EF4-FFF2-40B4-BE49-F238E27FC236}">
                <a16:creationId xmlns:a16="http://schemas.microsoft.com/office/drawing/2014/main" id="{5A097F79-0A80-76D2-A757-D7B94AD20416}"/>
              </a:ext>
            </a:extLst>
          </p:cNvPr>
          <p:cNvPicPr>
            <a:picLocks noChangeAspect="1"/>
          </p:cNvPicPr>
          <p:nvPr/>
        </p:nvPicPr>
        <p:blipFill>
          <a:blip r:embed="rId2">
            <a:alphaModFix amt="35000"/>
            <a:extLst>
              <a:ext uri="{BEBA8EAE-BF5A-486C-A8C5-ECC9F3942E4B}">
                <a14:imgProps xmlns:a14="http://schemas.microsoft.com/office/drawing/2010/main">
                  <a14:imgLayer r:embed="rId3">
                    <a14:imgEffect>
                      <a14:colorTemperature colorTemp="6916"/>
                    </a14:imgEffect>
                    <a14:imgEffect>
                      <a14:brightnessContrast bright="19000" contrast="58000"/>
                    </a14:imgEffect>
                  </a14:imgLayer>
                </a14:imgProps>
              </a:ext>
              <a:ext uri="{28A0092B-C50C-407E-A947-70E740481C1C}">
                <a14:useLocalDpi xmlns:a14="http://schemas.microsoft.com/office/drawing/2010/main" val="0"/>
              </a:ext>
            </a:extLst>
          </a:blip>
          <a:stretch>
            <a:fillRect/>
          </a:stretch>
        </p:blipFill>
        <p:spPr>
          <a:xfrm>
            <a:off x="164327" y="161014"/>
            <a:ext cx="11863346" cy="6535972"/>
          </a:xfrm>
          <a:prstGeom prst="rect">
            <a:avLst/>
          </a:prstGeom>
          <a:noFill/>
          <a:effectLst>
            <a:outerShdw blurRad="50800" dist="50800" dir="5400000" algn="ctr" rotWithShape="0">
              <a:srgbClr val="000000">
                <a:alpha val="13000"/>
              </a:srgbClr>
            </a:outerShdw>
          </a:effectLst>
        </p:spPr>
      </p:pic>
      <p:sp>
        <p:nvSpPr>
          <p:cNvPr id="2" name="Rubrik 1">
            <a:extLst>
              <a:ext uri="{FF2B5EF4-FFF2-40B4-BE49-F238E27FC236}">
                <a16:creationId xmlns:a16="http://schemas.microsoft.com/office/drawing/2014/main" id="{E6942A81-92D6-56E3-70CA-BFEC9A059BAE}"/>
              </a:ext>
            </a:extLst>
          </p:cNvPr>
          <p:cNvSpPr>
            <a:spLocks noGrp="1"/>
          </p:cNvSpPr>
          <p:nvPr>
            <p:ph type="ctrTitle"/>
          </p:nvPr>
        </p:nvSpPr>
        <p:spPr>
          <a:xfrm>
            <a:off x="1524000" y="516836"/>
            <a:ext cx="9144000" cy="651462"/>
          </a:xfrm>
        </p:spPr>
        <p:txBody>
          <a:bodyPr>
            <a:normAutofit fontScale="90000"/>
          </a:bodyPr>
          <a:lstStyle/>
          <a:p>
            <a:br>
              <a:rPr lang="sv-SE" sz="3200" b="1" dirty="0"/>
            </a:br>
            <a:r>
              <a:rPr lang="sv-SE" sz="3200" b="1" dirty="0"/>
              <a:t>Måltidsutvecklarnätverksträff</a:t>
            </a:r>
          </a:p>
        </p:txBody>
      </p:sp>
      <p:sp>
        <p:nvSpPr>
          <p:cNvPr id="3" name="Underrubrik 2">
            <a:extLst>
              <a:ext uri="{FF2B5EF4-FFF2-40B4-BE49-F238E27FC236}">
                <a16:creationId xmlns:a16="http://schemas.microsoft.com/office/drawing/2014/main" id="{A669D711-CFD0-910A-18D3-9899553AD8A0}"/>
              </a:ext>
            </a:extLst>
          </p:cNvPr>
          <p:cNvSpPr>
            <a:spLocks noGrp="1"/>
          </p:cNvSpPr>
          <p:nvPr>
            <p:ph type="subTitle" idx="1"/>
          </p:nvPr>
        </p:nvSpPr>
        <p:spPr>
          <a:xfrm>
            <a:off x="1694956" y="1930216"/>
            <a:ext cx="7858126" cy="3765733"/>
          </a:xfrm>
          <a:ln w="19050">
            <a:solidFill>
              <a:srgbClr val="0070C0"/>
            </a:solidFill>
          </a:ln>
        </p:spPr>
        <p:txBody>
          <a:bodyPr>
            <a:normAutofit/>
          </a:bodyPr>
          <a:lstStyle/>
          <a:p>
            <a:endParaRPr lang="sv-SE" sz="4000" dirty="0"/>
          </a:p>
          <a:p>
            <a:r>
              <a:rPr lang="sv-SE" sz="4000" dirty="0"/>
              <a:t>Dags för erfarenhetsutbyte</a:t>
            </a:r>
          </a:p>
          <a:p>
            <a:pPr marL="571500" indent="-571500">
              <a:buFontTx/>
              <a:buChar char="-"/>
            </a:pPr>
            <a:r>
              <a:rPr lang="sv-SE" sz="4000" dirty="0"/>
              <a:t>laget runt!</a:t>
            </a:r>
          </a:p>
          <a:p>
            <a:pPr marL="571500" indent="-571500">
              <a:buFontTx/>
              <a:buChar char="-"/>
            </a:pPr>
            <a:endParaRPr lang="sv-SE" sz="4000" dirty="0"/>
          </a:p>
          <a:p>
            <a:pPr marL="571500" indent="-571500">
              <a:buFontTx/>
              <a:buChar char="-"/>
            </a:pPr>
            <a:r>
              <a:rPr lang="sv-SE" sz="4000" dirty="0"/>
              <a:t>Vad händer hos er just nu?</a:t>
            </a:r>
          </a:p>
        </p:txBody>
      </p:sp>
      <p:pic>
        <p:nvPicPr>
          <p:cNvPr id="6" name="Picture 2" descr="ockero-logo">
            <a:extLst>
              <a:ext uri="{FF2B5EF4-FFF2-40B4-BE49-F238E27FC236}">
                <a16:creationId xmlns:a16="http://schemas.microsoft.com/office/drawing/2014/main" id="{D2A1AE83-0651-F63B-9FEB-BA50A79E5E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991" y="296584"/>
            <a:ext cx="1366965" cy="43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ruta 6">
            <a:extLst>
              <a:ext uri="{FF2B5EF4-FFF2-40B4-BE49-F238E27FC236}">
                <a16:creationId xmlns:a16="http://schemas.microsoft.com/office/drawing/2014/main" id="{1CC475BE-424D-DFCA-1C1F-A9AA14A562F0}"/>
              </a:ext>
            </a:extLst>
          </p:cNvPr>
          <p:cNvSpPr txBox="1"/>
          <p:nvPr/>
        </p:nvSpPr>
        <p:spPr>
          <a:xfrm>
            <a:off x="8442153" y="296584"/>
            <a:ext cx="3421856" cy="307777"/>
          </a:xfrm>
          <a:prstGeom prst="rect">
            <a:avLst/>
          </a:prstGeom>
          <a:noFill/>
          <a:ln>
            <a:noFill/>
          </a:ln>
        </p:spPr>
        <p:txBody>
          <a:bodyPr wrap="square" rtlCol="0" anchor="ctr" anchorCtr="1">
            <a:spAutoFit/>
          </a:bodyPr>
          <a:lstStyle/>
          <a:p>
            <a:r>
              <a:rPr lang="sv-SE" sz="1400" i="1" dirty="0">
                <a:solidFill>
                  <a:srgbClr val="1F292E"/>
                </a:solidFill>
                <a:latin typeface="Franklin Gothic Book" panose="020B0503020102020204" pitchFamily="34" charset="0"/>
              </a:rPr>
              <a:t>Tillit – Mod – Engagemang – Nytänkande</a:t>
            </a:r>
            <a:endParaRPr lang="sv-SE" sz="1400" dirty="0">
              <a:latin typeface="Franklin Gothic Book" panose="020B0503020102020204" pitchFamily="34" charset="0"/>
            </a:endParaRPr>
          </a:p>
        </p:txBody>
      </p:sp>
    </p:spTree>
    <p:extLst>
      <p:ext uri="{BB962C8B-B14F-4D97-AF65-F5344CB8AC3E}">
        <p14:creationId xmlns:p14="http://schemas.microsoft.com/office/powerpoint/2010/main" val="452421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utomhus, himmel, vatten, landskap&#10;&#10;AI-genererat innehåll kan vara felaktigt.">
            <a:extLst>
              <a:ext uri="{FF2B5EF4-FFF2-40B4-BE49-F238E27FC236}">
                <a16:creationId xmlns:a16="http://schemas.microsoft.com/office/drawing/2014/main" id="{5A097F79-0A80-76D2-A757-D7B94AD20416}"/>
              </a:ext>
            </a:extLst>
          </p:cNvPr>
          <p:cNvPicPr>
            <a:picLocks noChangeAspect="1"/>
          </p:cNvPicPr>
          <p:nvPr/>
        </p:nvPicPr>
        <p:blipFill>
          <a:blip r:embed="rId2">
            <a:alphaModFix amt="35000"/>
            <a:extLst>
              <a:ext uri="{BEBA8EAE-BF5A-486C-A8C5-ECC9F3942E4B}">
                <a14:imgProps xmlns:a14="http://schemas.microsoft.com/office/drawing/2010/main">
                  <a14:imgLayer r:embed="rId3">
                    <a14:imgEffect>
                      <a14:colorTemperature colorTemp="6916"/>
                    </a14:imgEffect>
                    <a14:imgEffect>
                      <a14:brightnessContrast bright="19000" contrast="58000"/>
                    </a14:imgEffect>
                  </a14:imgLayer>
                </a14:imgProps>
              </a:ext>
              <a:ext uri="{28A0092B-C50C-407E-A947-70E740481C1C}">
                <a14:useLocalDpi xmlns:a14="http://schemas.microsoft.com/office/drawing/2010/main" val="0"/>
              </a:ext>
            </a:extLst>
          </a:blip>
          <a:stretch>
            <a:fillRect/>
          </a:stretch>
        </p:blipFill>
        <p:spPr>
          <a:xfrm>
            <a:off x="164327" y="161014"/>
            <a:ext cx="11863346" cy="6535972"/>
          </a:xfrm>
          <a:prstGeom prst="rect">
            <a:avLst/>
          </a:prstGeom>
          <a:noFill/>
          <a:effectLst>
            <a:outerShdw blurRad="50800" dist="50800" dir="5400000" algn="ctr" rotWithShape="0">
              <a:srgbClr val="000000">
                <a:alpha val="13000"/>
              </a:srgbClr>
            </a:outerShdw>
          </a:effectLst>
        </p:spPr>
      </p:pic>
      <p:sp>
        <p:nvSpPr>
          <p:cNvPr id="2" name="Rubrik 1">
            <a:extLst>
              <a:ext uri="{FF2B5EF4-FFF2-40B4-BE49-F238E27FC236}">
                <a16:creationId xmlns:a16="http://schemas.microsoft.com/office/drawing/2014/main" id="{E6942A81-92D6-56E3-70CA-BFEC9A059BAE}"/>
              </a:ext>
            </a:extLst>
          </p:cNvPr>
          <p:cNvSpPr>
            <a:spLocks noGrp="1"/>
          </p:cNvSpPr>
          <p:nvPr>
            <p:ph type="ctrTitle"/>
          </p:nvPr>
        </p:nvSpPr>
        <p:spPr>
          <a:xfrm>
            <a:off x="1524000" y="516836"/>
            <a:ext cx="9144000" cy="651462"/>
          </a:xfrm>
        </p:spPr>
        <p:txBody>
          <a:bodyPr>
            <a:normAutofit fontScale="90000"/>
          </a:bodyPr>
          <a:lstStyle/>
          <a:p>
            <a:br>
              <a:rPr lang="sv-SE" sz="3200" b="1" dirty="0"/>
            </a:br>
            <a:r>
              <a:rPr lang="sv-SE" sz="3200" b="1" dirty="0"/>
              <a:t>Måltidsutvecklarnätverksträff</a:t>
            </a:r>
          </a:p>
        </p:txBody>
      </p:sp>
      <p:pic>
        <p:nvPicPr>
          <p:cNvPr id="6" name="Picture 2" descr="ockero-logo">
            <a:extLst>
              <a:ext uri="{FF2B5EF4-FFF2-40B4-BE49-F238E27FC236}">
                <a16:creationId xmlns:a16="http://schemas.microsoft.com/office/drawing/2014/main" id="{D2A1AE83-0651-F63B-9FEB-BA50A79E5E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991" y="296584"/>
            <a:ext cx="1366965" cy="43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ruta 6">
            <a:extLst>
              <a:ext uri="{FF2B5EF4-FFF2-40B4-BE49-F238E27FC236}">
                <a16:creationId xmlns:a16="http://schemas.microsoft.com/office/drawing/2014/main" id="{1CC475BE-424D-DFCA-1C1F-A9AA14A562F0}"/>
              </a:ext>
            </a:extLst>
          </p:cNvPr>
          <p:cNvSpPr txBox="1"/>
          <p:nvPr/>
        </p:nvSpPr>
        <p:spPr>
          <a:xfrm>
            <a:off x="8442153" y="296584"/>
            <a:ext cx="3421856" cy="307777"/>
          </a:xfrm>
          <a:prstGeom prst="rect">
            <a:avLst/>
          </a:prstGeom>
          <a:noFill/>
          <a:ln>
            <a:noFill/>
          </a:ln>
        </p:spPr>
        <p:txBody>
          <a:bodyPr wrap="square" rtlCol="0" anchor="ctr" anchorCtr="1">
            <a:spAutoFit/>
          </a:bodyPr>
          <a:lstStyle/>
          <a:p>
            <a:r>
              <a:rPr lang="sv-SE" sz="1400" i="1" dirty="0">
                <a:solidFill>
                  <a:srgbClr val="1F292E"/>
                </a:solidFill>
                <a:latin typeface="Franklin Gothic Book" panose="020B0503020102020204" pitchFamily="34" charset="0"/>
              </a:rPr>
              <a:t>Tillit – Mod – Engagemang – Nytänkande</a:t>
            </a:r>
            <a:endParaRPr lang="sv-SE" sz="1400" dirty="0">
              <a:latin typeface="Franklin Gothic Book" panose="020B0503020102020204" pitchFamily="34" charset="0"/>
            </a:endParaRPr>
          </a:p>
        </p:txBody>
      </p:sp>
      <p:sp>
        <p:nvSpPr>
          <p:cNvPr id="10" name="Underrubrik 2">
            <a:extLst>
              <a:ext uri="{FF2B5EF4-FFF2-40B4-BE49-F238E27FC236}">
                <a16:creationId xmlns:a16="http://schemas.microsoft.com/office/drawing/2014/main" id="{01745EA2-AD22-A384-94B7-FB6038A509D6}"/>
              </a:ext>
            </a:extLst>
          </p:cNvPr>
          <p:cNvSpPr txBox="1">
            <a:spLocks/>
          </p:cNvSpPr>
          <p:nvPr/>
        </p:nvSpPr>
        <p:spPr>
          <a:xfrm>
            <a:off x="1981199" y="1276350"/>
            <a:ext cx="7972425" cy="4764971"/>
          </a:xfrm>
          <a:prstGeom prst="rect">
            <a:avLst/>
          </a:prstGeom>
          <a:ln w="19050">
            <a:solidFill>
              <a:srgbClr val="0070C0"/>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sv-SE" sz="1200" dirty="0">
              <a:latin typeface="Georgia" panose="02040502050405020303" pitchFamily="18" charset="0"/>
              <a:ea typeface="Times New Roman" panose="02020603050405020304" pitchFamily="18" charset="0"/>
            </a:endParaRPr>
          </a:p>
          <a:p>
            <a:r>
              <a:rPr lang="sv-SE" sz="2800" dirty="0">
                <a:latin typeface="Georgia" panose="02040502050405020303" pitchFamily="18" charset="0"/>
                <a:ea typeface="Times New Roman" panose="02020603050405020304" pitchFamily="18" charset="0"/>
              </a:rPr>
              <a:t>Lunch</a:t>
            </a:r>
          </a:p>
          <a:p>
            <a:endParaRPr lang="sv-SE" sz="2800" dirty="0">
              <a:latin typeface="Georgia" panose="02040502050405020303" pitchFamily="18" charset="0"/>
              <a:ea typeface="Times New Roman" panose="02020603050405020304" pitchFamily="18" charset="0"/>
            </a:endParaRPr>
          </a:p>
          <a:p>
            <a:endParaRPr lang="sv-SE" sz="2800" dirty="0">
              <a:latin typeface="Georgia" panose="02040502050405020303" pitchFamily="18" charset="0"/>
              <a:ea typeface="Times New Roman" panose="02020603050405020304" pitchFamily="18" charset="0"/>
            </a:endParaRPr>
          </a:p>
          <a:p>
            <a:endParaRPr lang="sv-SE" sz="2800" dirty="0">
              <a:latin typeface="Georgia" panose="02040502050405020303" pitchFamily="18" charset="0"/>
              <a:ea typeface="Times New Roman" panose="02020603050405020304" pitchFamily="18" charset="0"/>
            </a:endParaRPr>
          </a:p>
          <a:p>
            <a:endParaRPr lang="sv-SE" sz="2800" dirty="0">
              <a:latin typeface="Georgia" panose="02040502050405020303" pitchFamily="18" charset="0"/>
              <a:ea typeface="Times New Roman" panose="02020603050405020304" pitchFamily="18" charset="0"/>
            </a:endParaRPr>
          </a:p>
          <a:p>
            <a:r>
              <a:rPr lang="sv-SE" sz="2800" i="1" dirty="0">
                <a:latin typeface="Georgia" panose="02040502050405020303" pitchFamily="18" charset="0"/>
                <a:ea typeface="Times New Roman" panose="02020603050405020304" pitchFamily="18" charset="0"/>
              </a:rPr>
              <a:t>Fisk i rödcurrysås med smak av kokos &amp; lime</a:t>
            </a:r>
          </a:p>
          <a:p>
            <a:r>
              <a:rPr lang="sv-SE" sz="2800" i="1" dirty="0">
                <a:latin typeface="Georgia" panose="02040502050405020303" pitchFamily="18" charset="0"/>
                <a:ea typeface="Times New Roman" panose="02020603050405020304" pitchFamily="18" charset="0"/>
              </a:rPr>
              <a:t>serveras med ris &amp; sallad</a:t>
            </a:r>
          </a:p>
          <a:p>
            <a:endParaRPr lang="sv-SE" sz="2800" dirty="0">
              <a:latin typeface="Georgia" panose="02040502050405020303" pitchFamily="18" charset="0"/>
              <a:ea typeface="Times New Roman" panose="02020603050405020304" pitchFamily="18" charset="0"/>
            </a:endParaRPr>
          </a:p>
          <a:p>
            <a:r>
              <a:rPr lang="sv-SE" sz="2800" dirty="0">
                <a:latin typeface="Georgia" panose="02040502050405020303" pitchFamily="18" charset="0"/>
                <a:ea typeface="Times New Roman" panose="02020603050405020304" pitchFamily="18" charset="0"/>
              </a:rPr>
              <a:t>SMAKLIG SPIS!</a:t>
            </a:r>
          </a:p>
          <a:p>
            <a:endParaRPr lang="sv-SE" sz="2800" dirty="0">
              <a:latin typeface="Georgia" panose="02040502050405020303" pitchFamily="18" charset="0"/>
              <a:ea typeface="Times New Roman" panose="02020603050405020304" pitchFamily="18" charset="0"/>
            </a:endParaRPr>
          </a:p>
          <a:p>
            <a:endParaRPr lang="sv-SE" sz="2800" dirty="0">
              <a:latin typeface="Georgia" panose="02040502050405020303" pitchFamily="18" charset="0"/>
              <a:ea typeface="Times New Roman" panose="02020603050405020304" pitchFamily="18" charset="0"/>
            </a:endParaRPr>
          </a:p>
        </p:txBody>
      </p:sp>
      <p:pic>
        <p:nvPicPr>
          <p:cNvPr id="11" name="Bildobjekt 10" descr="En bild som visar Matlagningsredskap, gaffel, bestick, cirkel&#10;&#10;AI-genererat innehåll kan vara felaktigt.">
            <a:extLst>
              <a:ext uri="{FF2B5EF4-FFF2-40B4-BE49-F238E27FC236}">
                <a16:creationId xmlns:a16="http://schemas.microsoft.com/office/drawing/2014/main" id="{ACD81E9C-E65E-5851-8803-B08B3D9049C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010149" y="2102301"/>
            <a:ext cx="2581275" cy="1714128"/>
          </a:xfrm>
          <a:prstGeom prst="rect">
            <a:avLst/>
          </a:prstGeom>
        </p:spPr>
      </p:pic>
    </p:spTree>
    <p:extLst>
      <p:ext uri="{BB962C8B-B14F-4D97-AF65-F5344CB8AC3E}">
        <p14:creationId xmlns:p14="http://schemas.microsoft.com/office/powerpoint/2010/main" val="3662007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utomhus, himmel, vatten, landskap&#10;&#10;AI-genererat innehåll kan vara felaktigt.">
            <a:extLst>
              <a:ext uri="{FF2B5EF4-FFF2-40B4-BE49-F238E27FC236}">
                <a16:creationId xmlns:a16="http://schemas.microsoft.com/office/drawing/2014/main" id="{5A097F79-0A80-76D2-A757-D7B94AD20416}"/>
              </a:ext>
            </a:extLst>
          </p:cNvPr>
          <p:cNvPicPr>
            <a:picLocks noChangeAspect="1"/>
          </p:cNvPicPr>
          <p:nvPr/>
        </p:nvPicPr>
        <p:blipFill>
          <a:blip r:embed="rId2">
            <a:alphaModFix amt="35000"/>
            <a:extLst>
              <a:ext uri="{BEBA8EAE-BF5A-486C-A8C5-ECC9F3942E4B}">
                <a14:imgProps xmlns:a14="http://schemas.microsoft.com/office/drawing/2010/main">
                  <a14:imgLayer r:embed="rId3">
                    <a14:imgEffect>
                      <a14:colorTemperature colorTemp="6916"/>
                    </a14:imgEffect>
                    <a14:imgEffect>
                      <a14:brightnessContrast bright="19000" contrast="58000"/>
                    </a14:imgEffect>
                  </a14:imgLayer>
                </a14:imgProps>
              </a:ext>
              <a:ext uri="{28A0092B-C50C-407E-A947-70E740481C1C}">
                <a14:useLocalDpi xmlns:a14="http://schemas.microsoft.com/office/drawing/2010/main" val="0"/>
              </a:ext>
            </a:extLst>
          </a:blip>
          <a:stretch>
            <a:fillRect/>
          </a:stretch>
        </p:blipFill>
        <p:spPr>
          <a:xfrm>
            <a:off x="164327" y="161014"/>
            <a:ext cx="11863346" cy="6535972"/>
          </a:xfrm>
          <a:prstGeom prst="rect">
            <a:avLst/>
          </a:prstGeom>
          <a:noFill/>
          <a:effectLst>
            <a:outerShdw blurRad="50800" dist="50800" dir="5400000" algn="ctr" rotWithShape="0">
              <a:srgbClr val="000000">
                <a:alpha val="13000"/>
              </a:srgbClr>
            </a:outerShdw>
          </a:effectLst>
        </p:spPr>
      </p:pic>
      <p:sp>
        <p:nvSpPr>
          <p:cNvPr id="2" name="Rubrik 1">
            <a:extLst>
              <a:ext uri="{FF2B5EF4-FFF2-40B4-BE49-F238E27FC236}">
                <a16:creationId xmlns:a16="http://schemas.microsoft.com/office/drawing/2014/main" id="{E6942A81-92D6-56E3-70CA-BFEC9A059BAE}"/>
              </a:ext>
            </a:extLst>
          </p:cNvPr>
          <p:cNvSpPr>
            <a:spLocks noGrp="1"/>
          </p:cNvSpPr>
          <p:nvPr>
            <p:ph type="ctrTitle"/>
          </p:nvPr>
        </p:nvSpPr>
        <p:spPr>
          <a:xfrm>
            <a:off x="1524000" y="516836"/>
            <a:ext cx="9144000" cy="651462"/>
          </a:xfrm>
        </p:spPr>
        <p:txBody>
          <a:bodyPr>
            <a:normAutofit fontScale="90000"/>
          </a:bodyPr>
          <a:lstStyle/>
          <a:p>
            <a:br>
              <a:rPr lang="sv-SE" sz="3200" b="1" dirty="0"/>
            </a:br>
            <a:r>
              <a:rPr lang="sv-SE" sz="3200" b="1" dirty="0"/>
              <a:t>Måltidsutvecklarnätverksträff</a:t>
            </a:r>
          </a:p>
        </p:txBody>
      </p:sp>
      <p:sp>
        <p:nvSpPr>
          <p:cNvPr id="3" name="Underrubrik 2">
            <a:extLst>
              <a:ext uri="{FF2B5EF4-FFF2-40B4-BE49-F238E27FC236}">
                <a16:creationId xmlns:a16="http://schemas.microsoft.com/office/drawing/2014/main" id="{A669D711-CFD0-910A-18D3-9899553AD8A0}"/>
              </a:ext>
            </a:extLst>
          </p:cNvPr>
          <p:cNvSpPr>
            <a:spLocks noGrp="1"/>
          </p:cNvSpPr>
          <p:nvPr>
            <p:ph type="subTitle" idx="1"/>
          </p:nvPr>
        </p:nvSpPr>
        <p:spPr>
          <a:xfrm>
            <a:off x="1694956" y="1930216"/>
            <a:ext cx="7858126" cy="3765733"/>
          </a:xfrm>
          <a:ln w="19050">
            <a:solidFill>
              <a:srgbClr val="0070C0"/>
            </a:solidFill>
          </a:ln>
        </p:spPr>
        <p:txBody>
          <a:bodyPr>
            <a:normAutofit/>
          </a:bodyPr>
          <a:lstStyle/>
          <a:p>
            <a:endParaRPr lang="sv-SE" sz="4000" dirty="0"/>
          </a:p>
          <a:p>
            <a:r>
              <a:rPr lang="sv-SE" sz="4000" dirty="0"/>
              <a:t>Fortsättning på erfarenhetsutbyte</a:t>
            </a:r>
          </a:p>
          <a:p>
            <a:pPr marL="571500" indent="-571500">
              <a:buFontTx/>
              <a:buChar char="-"/>
            </a:pPr>
            <a:r>
              <a:rPr lang="sv-SE" sz="4000" dirty="0"/>
              <a:t>laget runt!</a:t>
            </a:r>
          </a:p>
          <a:p>
            <a:pPr marL="571500" indent="-571500">
              <a:buFontTx/>
              <a:buChar char="-"/>
            </a:pPr>
            <a:endParaRPr lang="sv-SE" sz="4000" dirty="0"/>
          </a:p>
          <a:p>
            <a:pPr marL="571500" indent="-571500">
              <a:buFontTx/>
              <a:buChar char="-"/>
            </a:pPr>
            <a:r>
              <a:rPr lang="sv-SE" sz="4000" dirty="0"/>
              <a:t>Vad händer hos er just nu?</a:t>
            </a:r>
          </a:p>
        </p:txBody>
      </p:sp>
      <p:pic>
        <p:nvPicPr>
          <p:cNvPr id="6" name="Picture 2" descr="ockero-logo">
            <a:extLst>
              <a:ext uri="{FF2B5EF4-FFF2-40B4-BE49-F238E27FC236}">
                <a16:creationId xmlns:a16="http://schemas.microsoft.com/office/drawing/2014/main" id="{D2A1AE83-0651-F63B-9FEB-BA50A79E5E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991" y="296584"/>
            <a:ext cx="1366965" cy="43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ruta 6">
            <a:extLst>
              <a:ext uri="{FF2B5EF4-FFF2-40B4-BE49-F238E27FC236}">
                <a16:creationId xmlns:a16="http://schemas.microsoft.com/office/drawing/2014/main" id="{1CC475BE-424D-DFCA-1C1F-A9AA14A562F0}"/>
              </a:ext>
            </a:extLst>
          </p:cNvPr>
          <p:cNvSpPr txBox="1"/>
          <p:nvPr/>
        </p:nvSpPr>
        <p:spPr>
          <a:xfrm>
            <a:off x="8442153" y="296584"/>
            <a:ext cx="3421856" cy="307777"/>
          </a:xfrm>
          <a:prstGeom prst="rect">
            <a:avLst/>
          </a:prstGeom>
          <a:noFill/>
          <a:ln>
            <a:noFill/>
          </a:ln>
        </p:spPr>
        <p:txBody>
          <a:bodyPr wrap="square" rtlCol="0" anchor="ctr" anchorCtr="1">
            <a:spAutoFit/>
          </a:bodyPr>
          <a:lstStyle/>
          <a:p>
            <a:r>
              <a:rPr lang="sv-SE" sz="1400" i="1" dirty="0">
                <a:solidFill>
                  <a:srgbClr val="1F292E"/>
                </a:solidFill>
                <a:latin typeface="Franklin Gothic Book" panose="020B0503020102020204" pitchFamily="34" charset="0"/>
              </a:rPr>
              <a:t>Tillit – Mod – Engagemang – Nytänkande</a:t>
            </a:r>
            <a:endParaRPr lang="sv-SE" sz="1400" dirty="0">
              <a:latin typeface="Franklin Gothic Book" panose="020B0503020102020204" pitchFamily="34" charset="0"/>
            </a:endParaRPr>
          </a:p>
        </p:txBody>
      </p:sp>
    </p:spTree>
    <p:extLst>
      <p:ext uri="{BB962C8B-B14F-4D97-AF65-F5344CB8AC3E}">
        <p14:creationId xmlns:p14="http://schemas.microsoft.com/office/powerpoint/2010/main" val="277950991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741</TotalTime>
  <Words>1397</Words>
  <Application>Microsoft Office PowerPoint</Application>
  <PresentationFormat>Bredbild</PresentationFormat>
  <Paragraphs>127</Paragraphs>
  <Slides>11</Slides>
  <Notes>3</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11</vt:i4>
      </vt:variant>
    </vt:vector>
  </HeadingPairs>
  <TitlesOfParts>
    <vt:vector size="18" baseType="lpstr">
      <vt:lpstr>Aptos</vt:lpstr>
      <vt:lpstr>Aptos Display</vt:lpstr>
      <vt:lpstr>Arial</vt:lpstr>
      <vt:lpstr>Franklin Gothic Book</vt:lpstr>
      <vt:lpstr>Georgia</vt:lpstr>
      <vt:lpstr>Times New Roman</vt:lpstr>
      <vt:lpstr>Office-tema</vt:lpstr>
      <vt:lpstr>Välkomna till hösten 2025:s   Måltidsutvecklarnätverksträff      i Öckerö kommun</vt:lpstr>
      <vt:lpstr> Måltidsutvecklarnätverksträff</vt:lpstr>
      <vt:lpstr> Måltidsutvecklarnätverksträff</vt:lpstr>
      <vt:lpstr> Måltidsutvecklarnätverksträff</vt:lpstr>
      <vt:lpstr> Måltidsutvecklarnätverksträff</vt:lpstr>
      <vt:lpstr> Måltidsutvecklarnätverksträff</vt:lpstr>
      <vt:lpstr> Måltidsutvecklarnätverksträff</vt:lpstr>
      <vt:lpstr> Måltidsutvecklarnätverksträff</vt:lpstr>
      <vt:lpstr> Måltidsutvecklarnätverksträff</vt:lpstr>
      <vt:lpstr> Måltidsutvecklarnätverksträff</vt:lpstr>
      <vt:lpstr> Måltidsutvecklarnätverksträff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Jerí Svensson</dc:creator>
  <cp:lastModifiedBy>Jerí Svensson</cp:lastModifiedBy>
  <cp:revision>32</cp:revision>
  <dcterms:created xsi:type="dcterms:W3CDTF">2025-09-11T13:28:43Z</dcterms:created>
  <dcterms:modified xsi:type="dcterms:W3CDTF">2025-09-12T14:12:04Z</dcterms:modified>
</cp:coreProperties>
</file>